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1"/>
  </p:notesMasterIdLst>
  <p:handoutMasterIdLst>
    <p:handoutMasterId r:id="rId22"/>
  </p:handoutMasterIdLst>
  <p:sldIdLst>
    <p:sldId id="257" r:id="rId6"/>
    <p:sldId id="258" r:id="rId7"/>
    <p:sldId id="261" r:id="rId8"/>
    <p:sldId id="260" r:id="rId9"/>
    <p:sldId id="259" r:id="rId10"/>
    <p:sldId id="262" r:id="rId11"/>
    <p:sldId id="264" r:id="rId12"/>
    <p:sldId id="265" r:id="rId13"/>
    <p:sldId id="266" r:id="rId14"/>
    <p:sldId id="267" r:id="rId15"/>
    <p:sldId id="268" r:id="rId16"/>
    <p:sldId id="272" r:id="rId17"/>
    <p:sldId id="270" r:id="rId18"/>
    <p:sldId id="269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35"/>
    <p:restoredTop sz="96324"/>
  </p:normalViewPr>
  <p:slideViewPr>
    <p:cSldViewPr snapToGrid="0" snapToObjects="1">
      <p:cViewPr varScale="1">
        <p:scale>
          <a:sx n="107" d="100"/>
          <a:sy n="107" d="100"/>
        </p:scale>
        <p:origin x="13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BBCAD5-FEF1-2B49-838A-E997F748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A4665-3A20-D341-9F03-626312C11F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2ED85-6603-DE4F-AC1F-DADB96E97F52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3FA68-3F5D-2E4C-9DFB-A1628AC6CA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1B8CA-BCDF-1A46-A38D-0EDF53E8FD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95A2-F007-CB44-8BC2-3D55E94D3C9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15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FA069-43CE-C744-9868-7D24110FA0C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959FF-727B-4346-AD01-29802BEAD3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8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959FF-727B-4346-AD01-29802BEAD3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B86FB-8B72-23D2-DA00-CC402BC0B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26A87C-B43B-ED83-1634-A8BB08181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C1C99-37A1-9403-7155-72BE48506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28E4B-2160-199A-F47F-3CA247B55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959FF-727B-4346-AD01-29802BEAD3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6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EF355CA-426A-914A-A68C-FA4705CC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36FA866-BE11-8D0B-0A5E-557657533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043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F9B61C-D20D-DB13-4027-203DE8E0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329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0D5EF5-B199-6D4C-8261-C8239758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6F5C0D-D921-5D7E-AB8C-9A104BD01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Vertical Text Placeholder 2">
            <a:extLst>
              <a:ext uri="{FF2B5EF4-FFF2-40B4-BE49-F238E27FC236}">
                <a16:creationId xmlns:a16="http://schemas.microsoft.com/office/drawing/2014/main" id="{25153769-6387-A1B3-8C3D-8AF8257C0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0800000">
            <a:off x="1385046" y="1711187"/>
            <a:ext cx="9968754" cy="311571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293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72D780-9884-534F-91C3-B02EC1A1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Vertical Title 1">
            <a:extLst>
              <a:ext uri="{FF2B5EF4-FFF2-40B4-BE49-F238E27FC236}">
                <a16:creationId xmlns:a16="http://schemas.microsoft.com/office/drawing/2014/main" id="{F911713A-91B5-A2B4-DC72-DB003E1C9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0800000">
            <a:off x="124241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Vertical Text Placeholder 2">
            <a:extLst>
              <a:ext uri="{FF2B5EF4-FFF2-40B4-BE49-F238E27FC236}">
                <a16:creationId xmlns:a16="http://schemas.microsoft.com/office/drawing/2014/main" id="{2332E46D-9FD9-542A-B7A7-2B0FB0324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0800000">
            <a:off x="4033887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407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20">
            <a:extLst>
              <a:ext uri="{FF2B5EF4-FFF2-40B4-BE49-F238E27FC236}">
                <a16:creationId xmlns:a16="http://schemas.microsoft.com/office/drawing/2014/main" id="{F8E62A09-5C5B-B34B-BB4E-F3E0F068D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701327" y="2599213"/>
            <a:ext cx="56001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70029B-FFF2-7F4E-87C0-A5F20375F0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6200000">
            <a:off x="2021670" y="1502836"/>
            <a:ext cx="5600166" cy="3535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BC1C90-86C7-C446-98F9-41D2E46C0A4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787341" y="2043747"/>
            <a:ext cx="4089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2CDEF-EBF7-A24C-97CC-57BDAB189928}" type="slidenum">
              <a:rPr lang="en-US" sz="1200" baseline="0" smtClean="0"/>
              <a:pPr/>
              <a:t>‹N°›</a:t>
            </a:fld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2521675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A6350B8-FD9C-DE49-821D-CDA32C55698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787341" y="2043747"/>
            <a:ext cx="4089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2CDEF-EBF7-A24C-97CC-57BDAB189928}" type="slidenum">
              <a:rPr lang="en-US" sz="1200" baseline="0" smtClean="0"/>
              <a:pPr/>
              <a:t>‹N°›</a:t>
            </a:fld>
            <a:endParaRPr lang="en-US" sz="1200" baseline="0" dirty="0"/>
          </a:p>
        </p:txBody>
      </p:sp>
    </p:spTree>
    <p:extLst>
      <p:ext uri="{BB962C8B-B14F-4D97-AF65-F5344CB8AC3E}">
        <p14:creationId xmlns:p14="http://schemas.microsoft.com/office/powerpoint/2010/main" val="179937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9BE76A-620E-7C4C-9B63-FB5C0116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B741F0-8FC3-FFE2-83D4-D989C9A4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C6F958-04D7-B897-09FA-515374B9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7"/>
            <a:ext cx="9968754" cy="31157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564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5BE8E9-6D86-7344-8D2F-A8C79DF1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2640367-EB96-57C5-A675-E1D15E68E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8342" y="1541463"/>
            <a:ext cx="10140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B8DE32-F986-9F64-AB05-BD68EB29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7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2BAF14-A9F0-F341-9B69-80E9FFCB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8E2DEC-A9C4-9460-4FA8-3EC6E042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41BCDB-EEEE-BAD9-7EEB-B5AC3D367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504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7604A34-250D-A075-81B1-3862927B1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04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2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3F315-CC44-F642-8207-0F39E1CAE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0D45F28-BC0E-C7D8-C509-395CF896B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076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FBD2C0B-6C1E-F318-F8D5-7413FFE00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9076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2B8789-6E35-F4D5-D764-312BB8E41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2318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54663F2-9F16-C31C-6828-A0D1A96AF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2318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60EC02-6543-34E8-94B7-63F12CA1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36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48FE-8940-E946-9952-63EFF58D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08A8C0-0850-65A2-BE20-EBCD7F4B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69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26B550-65D0-C743-A416-CF4C3703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5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FC9658-EFB7-574D-9730-742ED06D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F08864-0A92-6ADA-6585-37E2A70D9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2" y="111368"/>
            <a:ext cx="3932237" cy="139504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C2CDEC-5E3B-DF76-DFDA-87C0E6AFE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342" y="436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AC6041E-FB8D-C692-2B13-168F523AA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5942" y="15232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2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AAF670-9460-B74B-AF2A-2B0CB632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7249578-BC97-809E-740D-D721B49E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4611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D3DBEC-D388-9D65-2155-52FB7821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2" y="111368"/>
            <a:ext cx="3932237" cy="139504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D75876C-6340-CB71-D228-61EE78EB3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5942" y="15232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99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D469FD-8E10-BF46-80AD-5189A1223B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5000"/>
          </a:blip>
          <a:srcRect/>
          <a:stretch/>
        </p:blipFill>
        <p:spPr>
          <a:xfrm>
            <a:off x="7828684" y="-7481"/>
            <a:ext cx="4363316" cy="65449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1871E6-9C4F-2592-BC8D-9BF9C6459F6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6428" y="-29253"/>
            <a:ext cx="142875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595A-C5B5-D949-864C-F48D825A9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BF3D8-EAEA-6843-89D7-6A2BF63274C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2CF0F-BA50-4144-9697-6138E1DBC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60625-18F3-984D-B40A-767299F13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2CDEF-EBF7-A24C-97CC-57BDAB18992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4F89F2-DD65-5045-B32A-6E52BFF73D9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2E2F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FFDE47-9BF6-8B40-AC3C-67887A9BCA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849565" y="6463058"/>
            <a:ext cx="2961435" cy="2952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B2BC18-05EF-9B40-A8D3-BAD5C826760F}"/>
              </a:ext>
            </a:extLst>
          </p:cNvPr>
          <p:cNvSpPr txBox="1"/>
          <p:nvPr userDrawn="1"/>
        </p:nvSpPr>
        <p:spPr>
          <a:xfrm>
            <a:off x="2309446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12BFC1-1047-994A-99C8-AE0A77DB6797}"/>
              </a:ext>
            </a:extLst>
          </p:cNvPr>
          <p:cNvSpPr txBox="1"/>
          <p:nvPr userDrawn="1"/>
        </p:nvSpPr>
        <p:spPr>
          <a:xfrm>
            <a:off x="3364523" y="-398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957BF0E-D154-B6D0-3926-FFB9DFD8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5FDD5B-EC0A-6192-59F4-32DE31D71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5046" y="1711187"/>
            <a:ext cx="9968754" cy="3115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6F30C5DD-9FB6-BFE5-979B-51F6D0F9F66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1300" y="6365874"/>
            <a:ext cx="793750" cy="476249"/>
          </a:xfrm>
          <a:prstGeom prst="rect">
            <a:avLst/>
          </a:prstGeom>
        </p:spPr>
      </p:pic>
      <p:pic>
        <p:nvPicPr>
          <p:cNvPr id="3" name="Picture 2" descr="A black background with text&#10;&#10;AI-generated content may be incorrect.">
            <a:extLst>
              <a:ext uri="{FF2B5EF4-FFF2-40B4-BE49-F238E27FC236}">
                <a16:creationId xmlns:a16="http://schemas.microsoft.com/office/drawing/2014/main" id="{A6156FCE-CE4B-71CE-50C2-6D5D566116E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591040" y="253824"/>
            <a:ext cx="2331720" cy="8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C5CA6-5B8E-BA7B-3B64-8A04EFA7D3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1000"/>
          </a:blip>
          <a:srcRect/>
          <a:stretch/>
        </p:blipFill>
        <p:spPr>
          <a:xfrm rot="16200000">
            <a:off x="3093357" y="-1778309"/>
            <a:ext cx="7061200" cy="10591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4F89F2-DD65-5045-B32A-6E52BFF73D9D}"/>
              </a:ext>
            </a:extLst>
          </p:cNvPr>
          <p:cNvSpPr/>
          <p:nvPr userDrawn="1"/>
        </p:nvSpPr>
        <p:spPr>
          <a:xfrm rot="16200000">
            <a:off x="8531344" y="3178174"/>
            <a:ext cx="6858001" cy="501650"/>
          </a:xfrm>
          <a:prstGeom prst="rect">
            <a:avLst/>
          </a:prstGeom>
          <a:solidFill>
            <a:srgbClr val="2E2F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FFDE47-9BF6-8B40-AC3C-67887A9BCA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79626" y="4975956"/>
            <a:ext cx="2961435" cy="2952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B2BC18-05EF-9B40-A8D3-BAD5C826760F}"/>
              </a:ext>
            </a:extLst>
          </p:cNvPr>
          <p:cNvSpPr txBox="1"/>
          <p:nvPr userDrawn="1"/>
        </p:nvSpPr>
        <p:spPr>
          <a:xfrm>
            <a:off x="2309446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12BFC1-1047-994A-99C8-AE0A77DB6797}"/>
              </a:ext>
            </a:extLst>
          </p:cNvPr>
          <p:cNvSpPr txBox="1"/>
          <p:nvPr userDrawn="1"/>
        </p:nvSpPr>
        <p:spPr>
          <a:xfrm>
            <a:off x="3364523" y="-398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1" name="Title Placeholder 20">
            <a:extLst>
              <a:ext uri="{FF2B5EF4-FFF2-40B4-BE49-F238E27FC236}">
                <a16:creationId xmlns:a16="http://schemas.microsoft.com/office/drawing/2014/main" id="{7B7FF15A-FAEE-634A-9367-18FE7EB9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34789" y="2694295"/>
            <a:ext cx="5922328" cy="1401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6AC291-5ECE-B8D3-8DE3-DFA122D06D0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787341" y="2043747"/>
            <a:ext cx="40896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2CDEF-EBF7-A24C-97CC-57BDAB189928}" type="slidenum">
              <a:rPr lang="en-US" sz="1200" baseline="0" smtClean="0"/>
              <a:pPr/>
              <a:t>‹N°›</a:t>
            </a:fld>
            <a:endParaRPr lang="en-US" sz="1200" baseline="0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16ABCBA-6E1F-FF75-434E-716F709D661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1537951" y="241299"/>
            <a:ext cx="793750" cy="476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F010C7-0AD3-D7FE-4D80-4E74562AA1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-16937" y="-38657"/>
            <a:ext cx="1525378" cy="73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5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1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10" Type="http://schemas.openxmlformats.org/officeDocument/2006/relationships/image" Target="../media/image11.jpg"/><Relationship Id="rId4" Type="http://schemas.openxmlformats.org/officeDocument/2006/relationships/image" Target="../media/image20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6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39A131-9480-3044-9303-063352F8EC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89" cy="685799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83BC8B6-0EE2-7F6D-9F31-5894A2E7CE6A}"/>
              </a:ext>
            </a:extLst>
          </p:cNvPr>
          <p:cNvSpPr/>
          <p:nvPr/>
        </p:nvSpPr>
        <p:spPr>
          <a:xfrm>
            <a:off x="551794" y="904568"/>
            <a:ext cx="11083158" cy="737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 err="1">
                <a:solidFill>
                  <a:schemeClr val="tx1"/>
                </a:solidFill>
              </a:rPr>
              <a:t>Design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of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an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integrated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solution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for</a:t>
            </a:r>
            <a:r>
              <a:rPr lang="es-ES" sz="2400" b="1" i="1" dirty="0">
                <a:solidFill>
                  <a:schemeClr val="tx1"/>
                </a:solidFill>
              </a:rPr>
              <a:t> a portable </a:t>
            </a:r>
            <a:r>
              <a:rPr lang="es-ES" sz="2400" b="1" i="1" dirty="0" err="1">
                <a:solidFill>
                  <a:schemeClr val="tx1"/>
                </a:solidFill>
              </a:rPr>
              <a:t>hybrid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renewable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energy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system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sz="2400" b="1" i="1" dirty="0">
                <a:solidFill>
                  <a:schemeClr val="tx1"/>
                </a:solidFill>
              </a:rPr>
              <a:t>(GT2026 – 178357)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3BD3DA-E44A-A064-4D98-D1CE03AD66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66546" y="5747755"/>
            <a:ext cx="9034320" cy="68846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F87F9F1-A91D-7E03-589E-E4D8F5226F3F}"/>
              </a:ext>
            </a:extLst>
          </p:cNvPr>
          <p:cNvSpPr/>
          <p:nvPr/>
        </p:nvSpPr>
        <p:spPr>
          <a:xfrm>
            <a:off x="2143432" y="4862057"/>
            <a:ext cx="7880549" cy="737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i="1">
                <a:solidFill>
                  <a:schemeClr val="tx1"/>
                </a:solidFill>
              </a:rPr>
              <a:t>Aitor Fernández-Jiménez*, </a:t>
            </a:r>
            <a:r>
              <a:rPr lang="es-ES" sz="1600" i="1" dirty="0">
                <a:solidFill>
                  <a:schemeClr val="tx1"/>
                </a:solidFill>
              </a:rPr>
              <a:t>Rodolfo Espina-Valdés, Ahmed Gharib-Yosry, Eduardo Álvarez-Álvarez, Eduardo Blanco-Marigorta, Helena Ramos &amp; Anghous McNabola</a:t>
            </a:r>
          </a:p>
        </p:txBody>
      </p:sp>
    </p:spTree>
    <p:extLst>
      <p:ext uri="{BB962C8B-B14F-4D97-AF65-F5344CB8AC3E}">
        <p14:creationId xmlns:p14="http://schemas.microsoft.com/office/powerpoint/2010/main" val="2501733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50833-BF2A-CDBD-37A7-B3A3ABCC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A91525-16DE-8865-156C-3D52AF07E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Balancing the renewable mix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4BE847-3CFB-42E3-4A86-D837ECA01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7"/>
            <a:ext cx="4710954" cy="4551961"/>
          </a:xfrm>
        </p:spPr>
        <p:txBody>
          <a:bodyPr>
            <a:normAutofit/>
          </a:bodyPr>
          <a:lstStyle/>
          <a:p>
            <a:pPr algn="just"/>
            <a:r>
              <a:rPr lang="es-ES" b="1" dirty="0" err="1"/>
              <a:t>Renewable</a:t>
            </a:r>
            <a:r>
              <a:rPr lang="es-ES" b="1" dirty="0"/>
              <a:t> </a:t>
            </a:r>
            <a:r>
              <a:rPr lang="es-ES" b="1" dirty="0" err="1"/>
              <a:t>sources</a:t>
            </a:r>
            <a:r>
              <a:rPr lang="es-ES" dirty="0"/>
              <a:t>:</a:t>
            </a:r>
          </a:p>
          <a:p>
            <a:pPr lvl="1" algn="just"/>
            <a:r>
              <a:rPr lang="es-ES" dirty="0"/>
              <a:t>Solar PV.</a:t>
            </a:r>
          </a:p>
          <a:p>
            <a:pPr lvl="1" algn="just"/>
            <a:r>
              <a:rPr lang="es-ES" dirty="0"/>
              <a:t>Wind turbines.</a:t>
            </a:r>
          </a:p>
          <a:p>
            <a:pPr lvl="1" algn="just"/>
            <a:r>
              <a:rPr lang="es-ES" dirty="0" err="1"/>
              <a:t>Hydrokinetic</a:t>
            </a:r>
            <a:r>
              <a:rPr lang="es-ES" dirty="0"/>
              <a:t> turbines.</a:t>
            </a:r>
          </a:p>
          <a:p>
            <a:pPr algn="just"/>
            <a:r>
              <a:rPr lang="es-ES" b="1" dirty="0" err="1"/>
              <a:t>Renewable</a:t>
            </a:r>
            <a:r>
              <a:rPr lang="es-ES" b="1" dirty="0"/>
              <a:t> </a:t>
            </a:r>
            <a:r>
              <a:rPr lang="es-ES" b="1" dirty="0" err="1"/>
              <a:t>storage</a:t>
            </a:r>
            <a:r>
              <a:rPr lang="es-ES" dirty="0"/>
              <a:t>:</a:t>
            </a:r>
          </a:p>
          <a:p>
            <a:pPr lvl="1" algn="just"/>
            <a:r>
              <a:rPr lang="es-ES" dirty="0"/>
              <a:t>P.A.T. </a:t>
            </a:r>
            <a:r>
              <a:rPr lang="es-ES" dirty="0" err="1"/>
              <a:t>hydro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.</a:t>
            </a:r>
          </a:p>
          <a:p>
            <a:pPr algn="just"/>
            <a:r>
              <a:rPr lang="es-ES" b="1" dirty="0"/>
              <a:t>Storage</a:t>
            </a:r>
            <a:r>
              <a:rPr lang="es-ES" dirty="0"/>
              <a:t>:</a:t>
            </a:r>
          </a:p>
          <a:p>
            <a:pPr lvl="1" algn="just"/>
            <a:r>
              <a:rPr lang="es-ES" dirty="0" err="1"/>
              <a:t>Batteries</a:t>
            </a:r>
            <a:r>
              <a:rPr lang="es-ES" dirty="0"/>
              <a:t>.</a:t>
            </a:r>
          </a:p>
          <a:p>
            <a:pPr algn="just"/>
            <a:r>
              <a:rPr lang="es-ES" b="1" dirty="0"/>
              <a:t>Other </a:t>
            </a:r>
            <a:r>
              <a:rPr lang="es-ES" b="1" dirty="0" err="1"/>
              <a:t>sources</a:t>
            </a:r>
            <a:r>
              <a:rPr lang="es-ES" dirty="0"/>
              <a:t>:</a:t>
            </a:r>
          </a:p>
          <a:p>
            <a:pPr lvl="1" algn="just"/>
            <a:r>
              <a:rPr lang="es-ES" dirty="0"/>
              <a:t>Power </a:t>
            </a:r>
            <a:r>
              <a:rPr lang="es-ES" dirty="0" err="1"/>
              <a:t>mains</a:t>
            </a:r>
            <a:r>
              <a:rPr lang="es-ES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561EDC-F056-0398-A7F7-C68A2A5D3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464" y="1151944"/>
            <a:ext cx="7333593" cy="35599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7F7622-4A99-8074-17B7-D3779A9D67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0" t="8594" r="4467" b="15082"/>
          <a:stretch>
            <a:fillRect/>
          </a:stretch>
        </p:blipFill>
        <p:spPr>
          <a:xfrm>
            <a:off x="7630511" y="3749668"/>
            <a:ext cx="4635062" cy="3108332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DACCABA-3B7B-496E-A0E7-E2F70A57602C}"/>
              </a:ext>
            </a:extLst>
          </p:cNvPr>
          <p:cNvSpPr/>
          <p:nvPr/>
        </p:nvSpPr>
        <p:spPr>
          <a:xfrm>
            <a:off x="10491019" y="4853324"/>
            <a:ext cx="1002891" cy="2791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Solar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EBDE1D54-FDC2-3FE3-5EAE-202A9FE29E8A}"/>
              </a:ext>
            </a:extLst>
          </p:cNvPr>
          <p:cNvSpPr/>
          <p:nvPr/>
        </p:nvSpPr>
        <p:spPr>
          <a:xfrm>
            <a:off x="8686800" y="5366258"/>
            <a:ext cx="1002891" cy="2791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C03AE101-8D4B-AE7F-DE3B-288B20469DB7}"/>
              </a:ext>
            </a:extLst>
          </p:cNvPr>
          <p:cNvSpPr/>
          <p:nvPr/>
        </p:nvSpPr>
        <p:spPr>
          <a:xfrm>
            <a:off x="7964637" y="4258473"/>
            <a:ext cx="1002891" cy="2791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CC51A8A1-C499-C3B5-3337-9DBB3A699E0E}"/>
              </a:ext>
            </a:extLst>
          </p:cNvPr>
          <p:cNvSpPr/>
          <p:nvPr/>
        </p:nvSpPr>
        <p:spPr>
          <a:xfrm>
            <a:off x="9006349" y="3932662"/>
            <a:ext cx="1002891" cy="2791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A043C6E-941D-73B6-5E55-A998DA0181C8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B2BD925-5640-6CA7-9703-FCC08799C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2CAF861-EDFA-16EF-FE7D-C418A9DF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567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83F5C-89B5-A0EC-E7B8-8E1C5287A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145812-01D6-F513-56DB-3A55E650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Internet of Energy: the brain of HY4RES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E2B76E-FCEC-E63C-D4A4-C929F21E2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7"/>
            <a:ext cx="9968754" cy="4591290"/>
          </a:xfrm>
        </p:spPr>
        <p:txBody>
          <a:bodyPr>
            <a:normAutofit/>
          </a:bodyPr>
          <a:lstStyle/>
          <a:p>
            <a:r>
              <a:rPr lang="en-US" b="1" dirty="0">
                <a:sym typeface="Wingdings" pitchFamily="2" charset="2"/>
              </a:rPr>
              <a:t>IoE</a:t>
            </a:r>
            <a:r>
              <a:rPr lang="en-US" dirty="0">
                <a:sym typeface="Wingdings" pitchFamily="2" charset="2"/>
              </a:rPr>
              <a:t> layer enables HY4RES to become:</a:t>
            </a:r>
          </a:p>
          <a:p>
            <a:pPr lvl="1"/>
            <a:r>
              <a:rPr lang="en-US" b="1" dirty="0">
                <a:sym typeface="Wingdings" pitchFamily="2" charset="2"/>
              </a:rPr>
              <a:t>Low-cost</a:t>
            </a:r>
            <a:r>
              <a:rPr lang="en-US" dirty="0">
                <a:sym typeface="Wingdings" pitchFamily="2" charset="2"/>
              </a:rPr>
              <a:t> sensors:</a:t>
            </a:r>
          </a:p>
          <a:p>
            <a:pPr lvl="2"/>
            <a:r>
              <a:rPr lang="en-US" dirty="0">
                <a:sym typeface="Wingdings" pitchFamily="2" charset="2"/>
              </a:rPr>
              <a:t>Voltage.</a:t>
            </a:r>
          </a:p>
          <a:p>
            <a:pPr lvl="2"/>
            <a:r>
              <a:rPr lang="en-US" dirty="0">
                <a:sym typeface="Wingdings" pitchFamily="2" charset="2"/>
              </a:rPr>
              <a:t>Electric frequency.</a:t>
            </a:r>
          </a:p>
          <a:p>
            <a:pPr lvl="1"/>
            <a:r>
              <a:rPr lang="en-US" b="1" dirty="0">
                <a:sym typeface="Wingdings" pitchFamily="2" charset="2"/>
              </a:rPr>
              <a:t>Controllable</a:t>
            </a:r>
            <a:r>
              <a:rPr lang="en-US" dirty="0">
                <a:sym typeface="Wingdings" pitchFamily="2" charset="2"/>
              </a:rPr>
              <a:t>:</a:t>
            </a:r>
          </a:p>
          <a:p>
            <a:pPr lvl="2"/>
            <a:r>
              <a:rPr lang="en-US" dirty="0">
                <a:sym typeface="Wingdings" pitchFamily="2" charset="2"/>
              </a:rPr>
              <a:t>Production.</a:t>
            </a:r>
          </a:p>
          <a:p>
            <a:pPr lvl="2"/>
            <a:r>
              <a:rPr lang="en-US" dirty="0">
                <a:sym typeface="Wingdings" pitchFamily="2" charset="2"/>
              </a:rPr>
              <a:t>Storage.</a:t>
            </a:r>
          </a:p>
          <a:p>
            <a:pPr lvl="2"/>
            <a:r>
              <a:rPr lang="en-US" dirty="0">
                <a:sym typeface="Wingdings" pitchFamily="2" charset="2"/>
              </a:rPr>
              <a:t>Consumption.</a:t>
            </a:r>
          </a:p>
          <a:p>
            <a:pPr lvl="1"/>
            <a:r>
              <a:rPr lang="en-US" b="1" dirty="0">
                <a:sym typeface="Wingdings" pitchFamily="2" charset="2"/>
              </a:rPr>
              <a:t>Monitored</a:t>
            </a:r>
            <a:r>
              <a:rPr lang="en-US" dirty="0">
                <a:sym typeface="Wingdings" pitchFamily="2" charset="2"/>
              </a:rPr>
              <a:t>:</a:t>
            </a:r>
          </a:p>
          <a:p>
            <a:pPr lvl="2"/>
            <a:r>
              <a:rPr lang="en-US" dirty="0">
                <a:sym typeface="Wingdings" pitchFamily="2" charset="2"/>
              </a:rPr>
              <a:t>Predictable maintenance.</a:t>
            </a:r>
          </a:p>
          <a:p>
            <a:pPr lvl="2"/>
            <a:r>
              <a:rPr lang="en-US" dirty="0">
                <a:sym typeface="Wingdings" pitchFamily="2" charset="2"/>
              </a:rPr>
              <a:t>Real-status.</a:t>
            </a:r>
          </a:p>
          <a:p>
            <a:pPr lvl="2"/>
            <a:r>
              <a:rPr lang="en-US" dirty="0">
                <a:sym typeface="Wingdings" pitchFamily="2" charset="2"/>
              </a:rPr>
              <a:t>Hybridization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D615538-A93D-7045-5159-433A03F7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729" y="1156479"/>
            <a:ext cx="5073445" cy="4800679"/>
          </a:xfrm>
          <a:prstGeom prst="rect">
            <a:avLst/>
          </a:prstGeom>
        </p:spPr>
      </p:pic>
      <p:pic>
        <p:nvPicPr>
          <p:cNvPr id="9" name="Marcador de contenido 2" descr="Texto&#10;&#10;El contenido generado por IA puede ser incorrecto.">
            <a:extLst>
              <a:ext uri="{FF2B5EF4-FFF2-40B4-BE49-F238E27FC236}">
                <a16:creationId xmlns:a16="http://schemas.microsoft.com/office/drawing/2014/main" id="{0510DD86-A5E9-293D-5701-1A50634D9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67" y="3949262"/>
            <a:ext cx="2447333" cy="212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0574E26-2837-0EB2-A5F3-47E258A20546}"/>
              </a:ext>
            </a:extLst>
          </p:cNvPr>
          <p:cNvSpPr/>
          <p:nvPr/>
        </p:nvSpPr>
        <p:spPr>
          <a:xfrm>
            <a:off x="5689928" y="5872684"/>
            <a:ext cx="1705410" cy="3626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Python files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C8147C4-E919-04F7-DFCA-E687E66027EE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75CCC13-038A-7901-BACC-C4B6EDEE2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5BB3E65-2BA2-DAC1-F71B-94D61CF0B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17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274F8-09FE-F277-B5C2-8CA4C8099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AA428-DDC6-B13F-3145-1ACD2CF0B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From data to decisions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D400D6-91E7-13EC-7AA9-1956379E9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7"/>
            <a:ext cx="6923382" cy="459129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ym typeface="Wingdings" pitchFamily="2" charset="2"/>
              </a:rPr>
              <a:t>IoE</a:t>
            </a:r>
            <a:r>
              <a:rPr lang="en-US" dirty="0">
                <a:sym typeface="Wingdings" pitchFamily="2" charset="2"/>
              </a:rPr>
              <a:t> enables the acquisition of:</a:t>
            </a:r>
          </a:p>
          <a:p>
            <a:pPr lvl="1"/>
            <a:r>
              <a:rPr lang="en-US" b="1" u="sng" dirty="0">
                <a:sym typeface="Wingdings" pitchFamily="2" charset="2"/>
              </a:rPr>
              <a:t>Production</a:t>
            </a:r>
          </a:p>
          <a:p>
            <a:pPr lvl="2"/>
            <a:r>
              <a:rPr lang="en-US" dirty="0">
                <a:sym typeface="Wingdings" pitchFamily="2" charset="2"/>
              </a:rPr>
              <a:t>PV through the status of All-In-One inverter.</a:t>
            </a:r>
          </a:p>
          <a:p>
            <a:pPr lvl="2"/>
            <a:r>
              <a:rPr lang="en-US" dirty="0">
                <a:sym typeface="Wingdings" pitchFamily="2" charset="2"/>
              </a:rPr>
              <a:t>Wind, water turbines &amp; PAT:</a:t>
            </a:r>
          </a:p>
          <a:p>
            <a:pPr lvl="3"/>
            <a:r>
              <a:rPr lang="en-US" dirty="0">
                <a:sym typeface="Wingdings" pitchFamily="2" charset="2"/>
              </a:rPr>
              <a:t>Measuring </a:t>
            </a:r>
            <a:r>
              <a:rPr lang="en-US" b="1" dirty="0">
                <a:sym typeface="Wingdings" pitchFamily="2" charset="2"/>
              </a:rPr>
              <a:t>voltage</a:t>
            </a:r>
            <a:r>
              <a:rPr lang="en-US" dirty="0">
                <a:sym typeface="Wingdings" pitchFamily="2" charset="2"/>
              </a:rPr>
              <a:t> output.</a:t>
            </a:r>
          </a:p>
          <a:p>
            <a:pPr lvl="1"/>
            <a:r>
              <a:rPr lang="en-US" b="1" u="sng" dirty="0">
                <a:sym typeface="Wingdings" pitchFamily="2" charset="2"/>
              </a:rPr>
              <a:t>Consumption</a:t>
            </a:r>
          </a:p>
          <a:p>
            <a:pPr lvl="2"/>
            <a:r>
              <a:rPr lang="en-US" dirty="0">
                <a:sym typeface="Wingdings" pitchFamily="2" charset="2"/>
              </a:rPr>
              <a:t>Controlling </a:t>
            </a:r>
            <a:r>
              <a:rPr lang="en-US" b="1" dirty="0" err="1">
                <a:sym typeface="Wingdings" pitchFamily="2" charset="2"/>
              </a:rPr>
              <a:t>wattmeters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lvl="2"/>
            <a:endParaRPr lang="en-US" dirty="0">
              <a:sym typeface="Wingdings" pitchFamily="2" charset="2"/>
            </a:endParaRPr>
          </a:p>
          <a:p>
            <a:pPr lvl="2"/>
            <a:endParaRPr lang="en-US" dirty="0">
              <a:sym typeface="Wingdings" pitchFamily="2" charset="2"/>
            </a:endParaRPr>
          </a:p>
          <a:p>
            <a:pPr lvl="2"/>
            <a:endParaRPr lang="en-US" dirty="0">
              <a:sym typeface="Wingdings" pitchFamily="2" charset="2"/>
            </a:endParaRPr>
          </a:p>
          <a:p>
            <a:pPr lvl="1"/>
            <a:r>
              <a:rPr lang="en-US" b="1" u="sng" dirty="0">
                <a:sym typeface="Wingdings" pitchFamily="2" charset="2"/>
              </a:rPr>
              <a:t>Status</a:t>
            </a:r>
          </a:p>
          <a:p>
            <a:pPr lvl="2"/>
            <a:r>
              <a:rPr lang="en-US" dirty="0">
                <a:sym typeface="Wingdings" pitchFamily="2" charset="2"/>
              </a:rPr>
              <a:t>PV through variation of solar irradiance + production.</a:t>
            </a:r>
          </a:p>
          <a:p>
            <a:pPr lvl="2"/>
            <a:r>
              <a:rPr lang="en-US" dirty="0">
                <a:sym typeface="Wingdings" pitchFamily="2" charset="2"/>
              </a:rPr>
              <a:t>Wind, water and PAT system  measuring </a:t>
            </a:r>
            <a:r>
              <a:rPr lang="en-US" b="1" dirty="0">
                <a:sym typeface="Wingdings" pitchFamily="2" charset="2"/>
              </a:rPr>
              <a:t>electrical frequency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lvl="3"/>
            <a:endParaRPr lang="en-US" dirty="0">
              <a:sym typeface="Wingdings" pitchFamily="2" charset="2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C627FA-A3DD-4C78-8398-9ADD080A5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00" y="1151512"/>
            <a:ext cx="5850699" cy="2088302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ACA81F1-F4DF-9939-5EA7-86F993902764}"/>
              </a:ext>
            </a:extLst>
          </p:cNvPr>
          <p:cNvSpPr/>
          <p:nvPr/>
        </p:nvSpPr>
        <p:spPr>
          <a:xfrm>
            <a:off x="8471231" y="2995448"/>
            <a:ext cx="1705410" cy="3626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MQTT </a:t>
            </a:r>
            <a:r>
              <a:rPr lang="es-ES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protocol</a:t>
            </a:r>
            <a:endParaRPr lang="es-E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 descr="Diagrama&#10;&#10;El contenido generado por IA puede ser incorrecto.">
            <a:extLst>
              <a:ext uri="{FF2B5EF4-FFF2-40B4-BE49-F238E27FC236}">
                <a16:creationId xmlns:a16="http://schemas.microsoft.com/office/drawing/2014/main" id="{B854EAB2-2AB0-EA1B-7B4D-CBA8AFEDF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93" y="3284643"/>
            <a:ext cx="6359807" cy="223072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4711DAE4-76AF-6812-631C-D91ECB16FE75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04087E5-BAAC-2214-9BED-EA7BF71B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DF3621A-4847-D078-20A2-2AD44CAB8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60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54F2-A8C7-86BB-5171-9FF824DF2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86047-9540-E0A6-90AF-627093CAF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Main challenges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BA5FFA-0236-79DD-7D8E-4857E4899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7"/>
            <a:ext cx="5124499" cy="4539841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ym typeface="Wingdings" pitchFamily="2" charset="2"/>
              </a:rPr>
              <a:t>Futures steps </a:t>
            </a:r>
            <a:r>
              <a:rPr lang="en-US" dirty="0">
                <a:sym typeface="Wingdings" pitchFamily="2" charset="2"/>
              </a:rPr>
              <a:t>should focus on:</a:t>
            </a:r>
          </a:p>
          <a:p>
            <a:pPr lvl="1"/>
            <a:r>
              <a:rPr lang="en-US" b="1" dirty="0">
                <a:sym typeface="Wingdings" pitchFamily="2" charset="2"/>
              </a:rPr>
              <a:t>Hybrid integration</a:t>
            </a:r>
          </a:p>
          <a:p>
            <a:pPr lvl="2"/>
            <a:r>
              <a:rPr lang="en-US" dirty="0">
                <a:sym typeface="Wingdings" pitchFamily="2" charset="2"/>
              </a:rPr>
              <a:t>Improve performance of turbines by new aerodynamic designs, PMG.</a:t>
            </a:r>
          </a:p>
          <a:p>
            <a:pPr lvl="2"/>
            <a:r>
              <a:rPr lang="en-US" dirty="0">
                <a:sym typeface="Wingdings" pitchFamily="2" charset="2"/>
              </a:rPr>
              <a:t>CFD analysis.</a:t>
            </a:r>
          </a:p>
          <a:p>
            <a:pPr lvl="1"/>
            <a:r>
              <a:rPr lang="en-US" b="1" dirty="0">
                <a:sym typeface="Wingdings" pitchFamily="2" charset="2"/>
              </a:rPr>
              <a:t>Port environment</a:t>
            </a:r>
          </a:p>
          <a:p>
            <a:pPr lvl="2"/>
            <a:r>
              <a:rPr lang="en-US" dirty="0">
                <a:sym typeface="Wingdings" pitchFamily="2" charset="2"/>
              </a:rPr>
              <a:t>Dust and air pollution.</a:t>
            </a:r>
          </a:p>
          <a:p>
            <a:pPr lvl="2"/>
            <a:r>
              <a:rPr lang="en-US" dirty="0">
                <a:sym typeface="Wingdings" pitchFamily="2" charset="2"/>
              </a:rPr>
              <a:t>Marine atmosphere  bearing </a:t>
            </a:r>
          </a:p>
          <a:p>
            <a:pPr lvl="1"/>
            <a:r>
              <a:rPr lang="en-US" b="1" dirty="0">
                <a:sym typeface="Wingdings" pitchFamily="2" charset="2"/>
              </a:rPr>
              <a:t>Low-cost sensors</a:t>
            </a:r>
          </a:p>
          <a:p>
            <a:pPr lvl="2"/>
            <a:r>
              <a:rPr lang="en-US" dirty="0">
                <a:sym typeface="Wingdings" pitchFamily="2" charset="2"/>
              </a:rPr>
              <a:t>Guarantee integration with IoE platform.</a:t>
            </a:r>
          </a:p>
          <a:p>
            <a:pPr lvl="1"/>
            <a:r>
              <a:rPr lang="en-US" b="1" dirty="0">
                <a:sym typeface="Wingdings" pitchFamily="2" charset="2"/>
              </a:rPr>
              <a:t>Energy management</a:t>
            </a:r>
          </a:p>
          <a:p>
            <a:pPr lvl="2"/>
            <a:r>
              <a:rPr lang="en-US" dirty="0">
                <a:sym typeface="Wingdings" pitchFamily="2" charset="2"/>
              </a:rPr>
              <a:t>New strategies to manage power mains-renewable generation-storage</a:t>
            </a:r>
          </a:p>
          <a:p>
            <a:pPr lvl="1"/>
            <a:r>
              <a:rPr lang="en-US" b="1" dirty="0">
                <a:sym typeface="Wingdings" pitchFamily="2" charset="2"/>
              </a:rPr>
              <a:t>Predictive maintenance</a:t>
            </a:r>
          </a:p>
          <a:p>
            <a:pPr lvl="2"/>
            <a:r>
              <a:rPr lang="en-US" dirty="0">
                <a:sym typeface="Wingdings" pitchFamily="2" charset="2"/>
              </a:rPr>
              <a:t>Develop AI algorithms to monitor renewable systems status.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9C2B824-B5B4-5897-DC38-B7060460E0E9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6187446-39D4-E0ED-5762-968ACB82E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C6786EF-283D-A363-16C3-AFA59C403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60FC2657-B80F-DE05-53B4-098035362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508" y="1041622"/>
            <a:ext cx="3514285" cy="257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145D8D-D0BB-CF31-A7C3-9813E68880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862"/>
          <a:stretch>
            <a:fillRect/>
          </a:stretch>
        </p:blipFill>
        <p:spPr>
          <a:xfrm rot="5400000">
            <a:off x="9483764" y="1819741"/>
            <a:ext cx="2341181" cy="273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C037EAB-B0B9-DF47-42BB-19DB4B016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918" y="3188577"/>
            <a:ext cx="1901019" cy="253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AEA2B4E-065A-FA43-6359-984397818C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247" t="4227" r="23035"/>
          <a:stretch>
            <a:fillRect/>
          </a:stretch>
        </p:blipFill>
        <p:spPr>
          <a:xfrm rot="5400000">
            <a:off x="9376041" y="3410008"/>
            <a:ext cx="1615966" cy="351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49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3E9EA-8839-779F-9550-597D0FAE3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1E074-D181-35E3-FFB5-255DAF96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Achieved gaps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68134-14AE-607C-C4D1-DD3186DCF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8"/>
            <a:ext cx="5124499" cy="4539840"/>
          </a:xfrm>
        </p:spPr>
        <p:txBody>
          <a:bodyPr>
            <a:normAutofit fontScale="92500"/>
          </a:bodyPr>
          <a:lstStyle/>
          <a:p>
            <a:r>
              <a:rPr lang="en-US" dirty="0">
                <a:sym typeface="Wingdings" pitchFamily="2" charset="2"/>
              </a:rPr>
              <a:t>HY4RES reached these main </a:t>
            </a:r>
            <a:r>
              <a:rPr lang="en-US" b="1" dirty="0">
                <a:sym typeface="Wingdings" pitchFamily="2" charset="2"/>
              </a:rPr>
              <a:t>gaps</a:t>
            </a:r>
            <a:r>
              <a:rPr lang="en-US" dirty="0">
                <a:sym typeface="Wingdings" pitchFamily="2" charset="2"/>
              </a:rPr>
              <a:t>:</a:t>
            </a:r>
          </a:p>
          <a:p>
            <a:pPr lvl="1"/>
            <a:r>
              <a:rPr lang="en-US" b="1" dirty="0">
                <a:sym typeface="Wingdings" pitchFamily="2" charset="2"/>
              </a:rPr>
              <a:t>Real deployment</a:t>
            </a:r>
            <a:r>
              <a:rPr lang="en-US" dirty="0">
                <a:sym typeface="Wingdings" pitchFamily="2" charset="2"/>
              </a:rPr>
              <a:t> at the Port of Avilés.</a:t>
            </a:r>
            <a:endParaRPr lang="en-US" b="1" dirty="0">
              <a:sym typeface="Wingdings" pitchFamily="2" charset="2"/>
            </a:endParaRPr>
          </a:p>
          <a:p>
            <a:pPr lvl="1"/>
            <a:r>
              <a:rPr lang="en-US" b="1" dirty="0">
                <a:sym typeface="Wingdings" pitchFamily="2" charset="2"/>
              </a:rPr>
              <a:t>Low-cost</a:t>
            </a:r>
            <a:r>
              <a:rPr lang="en-US" dirty="0">
                <a:sym typeface="Wingdings" pitchFamily="2" charset="2"/>
              </a:rPr>
              <a:t>  25,000 $.</a:t>
            </a:r>
          </a:p>
          <a:p>
            <a:pPr lvl="1"/>
            <a:r>
              <a:rPr lang="en-US" b="1" dirty="0">
                <a:sym typeface="Wingdings" pitchFamily="2" charset="2"/>
              </a:rPr>
              <a:t>Portability</a:t>
            </a:r>
            <a:r>
              <a:rPr lang="en-US" dirty="0">
                <a:sym typeface="Wingdings" pitchFamily="2" charset="2"/>
              </a:rPr>
              <a:t>  A 20-ft containerized renewable platform.</a:t>
            </a:r>
          </a:p>
          <a:p>
            <a:pPr lvl="1"/>
            <a:r>
              <a:rPr lang="en-US" b="1" dirty="0">
                <a:sym typeface="Wingdings" pitchFamily="2" charset="2"/>
              </a:rPr>
              <a:t>Hybridization</a:t>
            </a:r>
            <a:r>
              <a:rPr lang="en-US" dirty="0">
                <a:sym typeface="Wingdings" pitchFamily="2" charset="2"/>
              </a:rPr>
              <a:t>  4 complementary energy legs:</a:t>
            </a:r>
          </a:p>
          <a:p>
            <a:pPr lvl="2"/>
            <a:r>
              <a:rPr lang="en-US" dirty="0">
                <a:sym typeface="Wingdings" pitchFamily="2" charset="2"/>
              </a:rPr>
              <a:t>Solar, wind, hydrokinetic and PAT.</a:t>
            </a:r>
          </a:p>
          <a:p>
            <a:pPr lvl="1"/>
            <a:r>
              <a:rPr lang="en-US" b="1" dirty="0">
                <a:sym typeface="Wingdings" pitchFamily="2" charset="2"/>
              </a:rPr>
              <a:t>Dual storage concept </a:t>
            </a:r>
            <a:r>
              <a:rPr lang="en-US" dirty="0">
                <a:sym typeface="Wingdings" pitchFamily="2" charset="2"/>
              </a:rPr>
              <a:t> batteries + hydraulic storage.</a:t>
            </a:r>
          </a:p>
          <a:p>
            <a:pPr lvl="1"/>
            <a:r>
              <a:rPr lang="en-US" b="1" dirty="0">
                <a:sym typeface="Wingdings" pitchFamily="2" charset="2"/>
              </a:rPr>
              <a:t>IoE/MQTT-based</a:t>
            </a:r>
            <a:r>
              <a:rPr lang="en-US" dirty="0">
                <a:sym typeface="Wingdings" pitchFamily="2" charset="2"/>
              </a:rPr>
              <a:t> monitoring architecture.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1C770FA-512F-534A-4F7A-2BC00CA310DB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45A3CF2-70CD-9313-7F85-E377BE693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00C75B5-8837-595F-ADAC-9F7A64384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5CC89CE-1327-08D2-8FCA-9CDE120A7616}"/>
              </a:ext>
            </a:extLst>
          </p:cNvPr>
          <p:cNvGrpSpPr/>
          <p:nvPr/>
        </p:nvGrpSpPr>
        <p:grpSpPr>
          <a:xfrm>
            <a:off x="6421512" y="1216235"/>
            <a:ext cx="5662757" cy="4864791"/>
            <a:chOff x="6421512" y="1216235"/>
            <a:chExt cx="5662757" cy="486479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64D7578-47AF-57FB-ECDE-DF1BB451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1512" y="2004507"/>
              <a:ext cx="3991303" cy="2993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9DB506E-0853-C1E0-3DD8-B53805638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1127" y="4107545"/>
              <a:ext cx="4393142" cy="19734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029B8AE-B9E2-00A0-DA38-FD819EB4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759" t="18988" r="6685"/>
            <a:stretch>
              <a:fillRect/>
            </a:stretch>
          </p:blipFill>
          <p:spPr>
            <a:xfrm rot="5400000">
              <a:off x="9157289" y="1759047"/>
              <a:ext cx="3299329" cy="22137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853580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B869A-554A-1613-C2A6-E17A1929E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3E63BA-3019-5F1D-F271-6AC19CF84C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89" cy="6857993"/>
          </a:xfrm>
          <a:prstGeom prst="rect">
            <a:avLst/>
          </a:prstGeom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id="{7F18F9C4-1AA1-2DEA-6F84-AD79ABDEF5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5589" y="5180198"/>
            <a:ext cx="11155567" cy="85011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6EEF934-C887-6708-FB8C-70E730C477DF}"/>
              </a:ext>
            </a:extLst>
          </p:cNvPr>
          <p:cNvSpPr/>
          <p:nvPr/>
        </p:nvSpPr>
        <p:spPr>
          <a:xfrm>
            <a:off x="551794" y="904568"/>
            <a:ext cx="11083158" cy="7374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 err="1">
                <a:solidFill>
                  <a:schemeClr val="tx1"/>
                </a:solidFill>
              </a:rPr>
              <a:t>Thank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you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very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much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for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your</a:t>
            </a:r>
            <a:r>
              <a:rPr lang="es-ES" sz="2400" b="1" i="1" dirty="0">
                <a:solidFill>
                  <a:schemeClr val="tx1"/>
                </a:solidFill>
              </a:rPr>
              <a:t> </a:t>
            </a:r>
            <a:r>
              <a:rPr lang="es-ES" sz="2400" b="1" i="1" dirty="0" err="1">
                <a:solidFill>
                  <a:schemeClr val="tx1"/>
                </a:solidFill>
              </a:rPr>
              <a:t>attention</a:t>
            </a:r>
            <a:r>
              <a:rPr lang="es-ES" sz="2400" b="1" i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3967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512A-B237-964D-908A-F98115C7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 dirty="0" err="1"/>
              <a:t>Índex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39EB9-2DEA-2843-B2E3-1138B8BD4D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5046" y="1711187"/>
            <a:ext cx="9968754" cy="3491434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Energy transition: challenge of flexibility.</a:t>
            </a:r>
          </a:p>
          <a:p>
            <a:r>
              <a:rPr lang="en-US" i="1" dirty="0"/>
              <a:t>Small-scale renewables, large-scale impact.</a:t>
            </a:r>
          </a:p>
          <a:p>
            <a:r>
              <a:rPr lang="en-US" i="1" dirty="0"/>
              <a:t>HY4RES in one picture.</a:t>
            </a:r>
          </a:p>
          <a:p>
            <a:r>
              <a:rPr lang="en-US" i="1" dirty="0"/>
              <a:t>Renewable “four legs”.</a:t>
            </a:r>
          </a:p>
          <a:p>
            <a:r>
              <a:rPr lang="en-US" i="1" dirty="0"/>
              <a:t>Internet of Energy: the brain of HY4RES.</a:t>
            </a:r>
          </a:p>
          <a:p>
            <a:r>
              <a:rPr lang="en-US" i="1" dirty="0"/>
              <a:t>Main challenges</a:t>
            </a:r>
          </a:p>
          <a:p>
            <a:r>
              <a:rPr lang="en-US" i="1" dirty="0"/>
              <a:t>Gap achieved</a:t>
            </a:r>
          </a:p>
          <a:p>
            <a:endParaRPr lang="en-US" i="1" dirty="0"/>
          </a:p>
        </p:txBody>
      </p:sp>
      <p:pic>
        <p:nvPicPr>
          <p:cNvPr id="4" name="Picture 2" descr="icono de color de objetivos claros rgb. establecer un objetivo realista e  inequívoco. alcanzar la meta paso a paso dentro de la línea de tiempo.  logro del objetivo. ilustración vectorial aislada. dibujo">
            <a:extLst>
              <a:ext uri="{FF2B5EF4-FFF2-40B4-BE49-F238E27FC236}">
                <a16:creationId xmlns:a16="http://schemas.microsoft.com/office/drawing/2014/main" id="{EF4D7B2F-FB7C-F7E6-D55A-8883CD45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507" y="1990388"/>
            <a:ext cx="2877223" cy="287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DBC35CBD-2DD3-14D4-9E12-267D016D1AA8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76F1686-8BBB-0CCD-EDCB-9E0AB072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EB53374-C985-DC7C-3E6C-F249978C5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8187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05C7-31E9-415C-6CD3-BE9C016D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2DD24F-9255-D73A-C8DA-91A6E9F74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Energy transition: challenge of flexibility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AFCCAC-AC85-046B-4E9C-E4ABDFED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7"/>
            <a:ext cx="4710954" cy="457162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ym typeface="Wingdings" pitchFamily="2" charset="2"/>
              </a:rPr>
              <a:t>Energy transition is accelerating due to growing electricity demand  decarbonization targets.</a:t>
            </a:r>
          </a:p>
          <a:p>
            <a:r>
              <a:rPr lang="en-US" dirty="0">
                <a:sym typeface="Wingdings" pitchFamily="2" charset="2"/>
              </a:rPr>
              <a:t>Integrating renewable energy is NOT only of installed capacity.</a:t>
            </a:r>
          </a:p>
          <a:p>
            <a:r>
              <a:rPr lang="en-US" dirty="0">
                <a:sym typeface="Wingdings" pitchFamily="2" charset="2"/>
              </a:rPr>
              <a:t>Next challenges:</a:t>
            </a:r>
          </a:p>
          <a:p>
            <a:pPr lvl="1"/>
            <a:r>
              <a:rPr lang="en-US" b="1" dirty="0">
                <a:sym typeface="Wingdings" pitchFamily="2" charset="2"/>
              </a:rPr>
              <a:t>Flexible</a:t>
            </a:r>
            <a:r>
              <a:rPr lang="en-US" dirty="0">
                <a:sym typeface="Wingdings" pitchFamily="2" charset="2"/>
              </a:rPr>
              <a:t>  Adaptation to variable resources.</a:t>
            </a:r>
          </a:p>
          <a:p>
            <a:pPr lvl="1"/>
            <a:r>
              <a:rPr lang="en-US" b="1" dirty="0">
                <a:sym typeface="Wingdings" pitchFamily="2" charset="2"/>
              </a:rPr>
              <a:t>Distributed</a:t>
            </a:r>
            <a:r>
              <a:rPr lang="en-US" dirty="0">
                <a:sym typeface="Wingdings" pitchFamily="2" charset="2"/>
              </a:rPr>
              <a:t>  located close to point of use.</a:t>
            </a:r>
          </a:p>
          <a:p>
            <a:pPr lvl="1"/>
            <a:r>
              <a:rPr lang="en-US" b="1" dirty="0">
                <a:sym typeface="Wingdings" pitchFamily="2" charset="2"/>
              </a:rPr>
              <a:t>Resilient</a:t>
            </a:r>
            <a:r>
              <a:rPr lang="en-US" dirty="0">
                <a:sym typeface="Wingdings" pitchFamily="2" charset="2"/>
              </a:rPr>
              <a:t>  Under real uncertain conditions.</a:t>
            </a:r>
          </a:p>
          <a:p>
            <a:pPr lvl="1"/>
            <a:r>
              <a:rPr lang="en-US" b="1" dirty="0">
                <a:sym typeface="Wingdings" pitchFamily="2" charset="2"/>
              </a:rPr>
              <a:t>Smart</a:t>
            </a:r>
            <a:r>
              <a:rPr lang="en-US" dirty="0">
                <a:sym typeface="Wingdings" pitchFamily="2" charset="2"/>
              </a:rPr>
              <a:t>  monitored (IoE)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E7B9B78-9EB8-3B9A-D240-28F74C79C6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 bwMode="auto">
          <a:xfrm>
            <a:off x="6413479" y="1711187"/>
            <a:ext cx="5572044" cy="4440674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68EA7235-E258-7413-776A-32EFC2069AD4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F2310F0-3B7F-D2F7-AF42-3CD7FDCB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1A5E23D-AC2F-3662-6624-A9F5FB5D0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53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97FF4-5BAD-D145-9413-2A1EAE86E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D6550-95D0-2593-E0AC-CC9EFA14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Small-scale renewables, large-scale impact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16B71D-2588-B2EA-D424-C31E0661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Energy transition also needs </a:t>
            </a:r>
            <a:r>
              <a:rPr lang="en-US" b="1" dirty="0">
                <a:sym typeface="Wingdings" pitchFamily="2" charset="2"/>
              </a:rPr>
              <a:t>compact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b="1" dirty="0">
                <a:sym typeface="Wingdings" pitchFamily="2" charset="2"/>
              </a:rPr>
              <a:t>flexible</a:t>
            </a:r>
            <a:r>
              <a:rPr lang="en-US" dirty="0">
                <a:sym typeface="Wingdings" pitchFamily="2" charset="2"/>
              </a:rPr>
              <a:t> and </a:t>
            </a:r>
            <a:r>
              <a:rPr lang="en-US" b="1" dirty="0">
                <a:sym typeface="Wingdings" pitchFamily="2" charset="2"/>
              </a:rPr>
              <a:t>low-cost</a:t>
            </a:r>
            <a:r>
              <a:rPr lang="en-US" dirty="0">
                <a:sym typeface="Wingdings" pitchFamily="2" charset="2"/>
              </a:rPr>
              <a:t> solutions.</a:t>
            </a:r>
          </a:p>
          <a:p>
            <a:r>
              <a:rPr lang="en-US" dirty="0">
                <a:sym typeface="Wingdings" pitchFamily="2" charset="2"/>
              </a:rPr>
              <a:t>Other key needs: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783283C-EFBA-8C9B-1F64-05C858BDEF19}"/>
              </a:ext>
            </a:extLst>
          </p:cNvPr>
          <p:cNvGrpSpPr/>
          <p:nvPr/>
        </p:nvGrpSpPr>
        <p:grpSpPr>
          <a:xfrm>
            <a:off x="1385046" y="3132595"/>
            <a:ext cx="2369574" cy="3061077"/>
            <a:chOff x="1385046" y="2975279"/>
            <a:chExt cx="2369574" cy="3061077"/>
          </a:xfrm>
        </p:grpSpPr>
        <p:sp>
          <p:nvSpPr>
            <p:cNvPr id="6" name="Rectángulo redondeado 5">
              <a:extLst>
                <a:ext uri="{FF2B5EF4-FFF2-40B4-BE49-F238E27FC236}">
                  <a16:creationId xmlns:a16="http://schemas.microsoft.com/office/drawing/2014/main" id="{EF99A9E2-AFC5-A48E-E7F0-B6D5693F0D12}"/>
                </a:ext>
              </a:extLst>
            </p:cNvPr>
            <p:cNvSpPr/>
            <p:nvPr/>
          </p:nvSpPr>
          <p:spPr>
            <a:xfrm>
              <a:off x="1385046" y="5613569"/>
              <a:ext cx="2369574" cy="42278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>
                  <a:solidFill>
                    <a:schemeClr val="tx1"/>
                  </a:solidFill>
                </a:rPr>
                <a:t>Portability</a:t>
              </a:r>
              <a:endParaRPr lang="es-ES" b="1" dirty="0">
                <a:solidFill>
                  <a:schemeClr val="tx1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8523C7D-04A8-3BBF-8A85-2B7BEE32A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668" r="18785" b="19207"/>
            <a:stretch>
              <a:fillRect/>
            </a:stretch>
          </p:blipFill>
          <p:spPr>
            <a:xfrm>
              <a:off x="1385046" y="2975279"/>
              <a:ext cx="2369574" cy="25392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CCC65BB-8FBC-1204-3B0C-4AFF2DBD8B8B}"/>
              </a:ext>
            </a:extLst>
          </p:cNvPr>
          <p:cNvGrpSpPr/>
          <p:nvPr/>
        </p:nvGrpSpPr>
        <p:grpSpPr>
          <a:xfrm>
            <a:off x="3848027" y="3132595"/>
            <a:ext cx="2369574" cy="3061077"/>
            <a:chOff x="1385046" y="2975279"/>
            <a:chExt cx="2369574" cy="3061077"/>
          </a:xfrm>
        </p:grpSpPr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id="{C37FE4F6-CC4D-F198-632D-8C84C36B8C7D}"/>
                </a:ext>
              </a:extLst>
            </p:cNvPr>
            <p:cNvSpPr/>
            <p:nvPr/>
          </p:nvSpPr>
          <p:spPr>
            <a:xfrm>
              <a:off x="1385046" y="5613569"/>
              <a:ext cx="2369574" cy="42278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>
                  <a:solidFill>
                    <a:schemeClr val="tx1"/>
                  </a:solidFill>
                </a:rPr>
                <a:t>Hybridization</a:t>
              </a:r>
              <a:endParaRPr lang="es-ES" b="1" dirty="0">
                <a:solidFill>
                  <a:schemeClr val="tx1"/>
                </a:solidFill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072182A-45C2-C3BD-412E-AC456D2D4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005" r="15005"/>
            <a:stretch/>
          </p:blipFill>
          <p:spPr>
            <a:xfrm>
              <a:off x="1385046" y="2975279"/>
              <a:ext cx="2369574" cy="25392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5C2D388-84CA-3897-1190-D5548B7C75C2}"/>
              </a:ext>
            </a:extLst>
          </p:cNvPr>
          <p:cNvGrpSpPr/>
          <p:nvPr/>
        </p:nvGrpSpPr>
        <p:grpSpPr>
          <a:xfrm>
            <a:off x="6311008" y="3132595"/>
            <a:ext cx="2369574" cy="3061077"/>
            <a:chOff x="1385046" y="2975279"/>
            <a:chExt cx="2369574" cy="3061077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0E445FDF-E636-3081-44B1-DC211F898326}"/>
                </a:ext>
              </a:extLst>
            </p:cNvPr>
            <p:cNvSpPr/>
            <p:nvPr/>
          </p:nvSpPr>
          <p:spPr>
            <a:xfrm>
              <a:off x="1385046" y="5613569"/>
              <a:ext cx="2369574" cy="42278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 err="1">
                  <a:solidFill>
                    <a:schemeClr val="tx1"/>
                  </a:solidFill>
                </a:rPr>
                <a:t>Validation</a:t>
              </a:r>
              <a:endParaRPr lang="es-ES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4949322-9DD5-DC6E-B518-459F10C7D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815" b="9815"/>
            <a:stretch/>
          </p:blipFill>
          <p:spPr>
            <a:xfrm>
              <a:off x="1385046" y="2975279"/>
              <a:ext cx="2369574" cy="25392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3C68F95-101F-2545-087E-182EB269A828}"/>
              </a:ext>
            </a:extLst>
          </p:cNvPr>
          <p:cNvGrpSpPr/>
          <p:nvPr/>
        </p:nvGrpSpPr>
        <p:grpSpPr>
          <a:xfrm>
            <a:off x="8773989" y="3132595"/>
            <a:ext cx="2369574" cy="3061077"/>
            <a:chOff x="1385046" y="2975279"/>
            <a:chExt cx="2369574" cy="3061077"/>
          </a:xfrm>
        </p:grpSpPr>
        <p:sp>
          <p:nvSpPr>
            <p:cNvPr id="20" name="Rectángulo redondeado 19">
              <a:extLst>
                <a:ext uri="{FF2B5EF4-FFF2-40B4-BE49-F238E27FC236}">
                  <a16:creationId xmlns:a16="http://schemas.microsoft.com/office/drawing/2014/main" id="{F087670A-B601-0E97-C442-F506D587B65E}"/>
                </a:ext>
              </a:extLst>
            </p:cNvPr>
            <p:cNvSpPr/>
            <p:nvPr/>
          </p:nvSpPr>
          <p:spPr>
            <a:xfrm>
              <a:off x="1385046" y="5613569"/>
              <a:ext cx="2369574" cy="42278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tx1"/>
                  </a:solidFill>
                </a:rPr>
                <a:t>Digitalization</a:t>
              </a:r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0A664946-6A80-5FFF-5783-753777DC4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9862" b="19862"/>
            <a:stretch/>
          </p:blipFill>
          <p:spPr>
            <a:xfrm>
              <a:off x="1385046" y="2975279"/>
              <a:ext cx="2369574" cy="25392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17DE9C0C-CFCD-0176-0A9D-A0567E42A3E8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243700B-BAE9-10BC-79CC-C2D2A4E34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51C1B33-3BCB-D9E2-F727-C780AD6CB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07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B2345-57D0-0027-D0FE-9D25FB6A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HY4RES in one picture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90BB71-505C-F71B-786D-639C7EF5F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6E255E6-B35D-3F80-51F0-CE0148823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17" y="2076838"/>
            <a:ext cx="9063162" cy="4202916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D1871663-E418-32DF-8A52-8A47B31FEEF3}"/>
              </a:ext>
            </a:extLst>
          </p:cNvPr>
          <p:cNvGrpSpPr/>
          <p:nvPr/>
        </p:nvGrpSpPr>
        <p:grpSpPr>
          <a:xfrm>
            <a:off x="309882" y="1140914"/>
            <a:ext cx="4441228" cy="2388779"/>
            <a:chOff x="241057" y="1514540"/>
            <a:chExt cx="4441228" cy="2388779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2311AF37-76D5-E049-11CE-777736151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057" y="1514540"/>
              <a:ext cx="4441228" cy="23887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ctángulo redondeado 20">
              <a:extLst>
                <a:ext uri="{FF2B5EF4-FFF2-40B4-BE49-F238E27FC236}">
                  <a16:creationId xmlns:a16="http://schemas.microsoft.com/office/drawing/2014/main" id="{20612FCC-CC52-3B39-D225-99341954AF0A}"/>
                </a:ext>
              </a:extLst>
            </p:cNvPr>
            <p:cNvSpPr/>
            <p:nvPr/>
          </p:nvSpPr>
          <p:spPr>
            <a:xfrm>
              <a:off x="819684" y="3429000"/>
              <a:ext cx="3283974" cy="29742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Port </a:t>
              </a:r>
              <a:r>
                <a:rPr lang="es-ES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of</a:t>
              </a:r>
              <a:r>
                <a:rPr lang="es-ES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Avilés (Asturias, Spain)</a:t>
              </a:r>
            </a:p>
          </p:txBody>
        </p:sp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55122ACA-19DD-9A9A-8345-EDF22922E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21" y="1292919"/>
            <a:ext cx="6955715" cy="833808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8F06C7D-4274-D6DA-66DF-D516BA2E1C7F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82EA4C0-48A8-FEAF-3AF1-18B05BE3E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B921E8B-89EC-3467-2D27-ABEE0F709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067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28548-ADB2-CA8B-DFD1-75BC1F32D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20135-CE26-75FB-A645-B1B04028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leg: solar system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A77197-C054-5904-9453-701CE3C95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3 </a:t>
            </a:r>
            <a:r>
              <a:rPr lang="en-US" b="1" dirty="0">
                <a:sym typeface="Wingdings" pitchFamily="2" charset="2"/>
              </a:rPr>
              <a:t>solar panels</a:t>
            </a:r>
            <a:r>
              <a:rPr lang="en-US" dirty="0">
                <a:sym typeface="Wingdings" pitchFamily="2" charset="2"/>
              </a:rPr>
              <a:t> [EX470-490TC (B)] </a:t>
            </a:r>
          </a:p>
          <a:p>
            <a:r>
              <a:rPr lang="en-US" dirty="0">
                <a:sym typeface="Wingdings" pitchFamily="2" charset="2"/>
              </a:rPr>
              <a:t>All-In-One Inverter + Battery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F00F4F1-465D-3FB5-D918-BA29CF9FD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088994"/>
              </p:ext>
            </p:extLst>
          </p:nvPr>
        </p:nvGraphicFramePr>
        <p:xfrm>
          <a:off x="1385046" y="2645881"/>
          <a:ext cx="5985330" cy="98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2665">
                  <a:extLst>
                    <a:ext uri="{9D8B030D-6E8A-4147-A177-3AD203B41FA5}">
                      <a16:colId xmlns:a16="http://schemas.microsoft.com/office/drawing/2014/main" val="2068707923"/>
                    </a:ext>
                  </a:extLst>
                </a:gridCol>
                <a:gridCol w="2992665">
                  <a:extLst>
                    <a:ext uri="{9D8B030D-6E8A-4147-A177-3AD203B41FA5}">
                      <a16:colId xmlns:a16="http://schemas.microsoft.com/office/drawing/2014/main" val="735172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Value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554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solidFill>
                            <a:schemeClr val="tx1"/>
                          </a:solidFill>
                          <a:effectLst/>
                        </a:rPr>
                        <a:t>Total </a:t>
                      </a: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power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solidFill>
                            <a:schemeClr val="tx1"/>
                          </a:solidFill>
                          <a:effectLst/>
                        </a:rPr>
                        <a:t>1.20 kW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2804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Generated energy per day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1.944 kWh/day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243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Generated energy per year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b="1" kern="100" dirty="0">
                          <a:solidFill>
                            <a:schemeClr val="tx1"/>
                          </a:solidFill>
                          <a:effectLst/>
                        </a:rPr>
                        <a:t>567.65 kWh/</a:t>
                      </a:r>
                      <a:r>
                        <a:rPr lang="es-ES" sz="1200" b="1" kern="100" dirty="0" err="1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endParaRPr lang="es-ES" sz="11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517043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3EFC9D52-01C6-6364-08A0-F1A681A67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617" y="777925"/>
            <a:ext cx="5372100" cy="54356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54EA7BD3-BF3E-82F4-F58D-F0746859897B}"/>
              </a:ext>
            </a:extLst>
          </p:cNvPr>
          <p:cNvGrpSpPr/>
          <p:nvPr/>
        </p:nvGrpSpPr>
        <p:grpSpPr>
          <a:xfrm>
            <a:off x="1385046" y="3996731"/>
            <a:ext cx="5985330" cy="1660334"/>
            <a:chOff x="838200" y="3864153"/>
            <a:chExt cx="5985330" cy="1660334"/>
          </a:xfrm>
        </p:grpSpPr>
        <p:sp>
          <p:nvSpPr>
            <p:cNvPr id="10" name="Rectángulo: esquinas redondeadas 14">
              <a:extLst>
                <a:ext uri="{FF2B5EF4-FFF2-40B4-BE49-F238E27FC236}">
                  <a16:creationId xmlns:a16="http://schemas.microsoft.com/office/drawing/2014/main" id="{0E15E81E-5925-BF6F-4117-5F5AD7042383}"/>
                </a:ext>
              </a:extLst>
            </p:cNvPr>
            <p:cNvSpPr/>
            <p:nvPr/>
          </p:nvSpPr>
          <p:spPr>
            <a:xfrm>
              <a:off x="838201" y="4279263"/>
              <a:ext cx="2410690" cy="415057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/>
                <a:t>Standalone</a:t>
              </a:r>
              <a:r>
                <a:rPr lang="es-ES" dirty="0"/>
                <a:t> (</a:t>
              </a:r>
              <a:r>
                <a:rPr lang="es-ES" dirty="0" err="1"/>
                <a:t>storage</a:t>
              </a:r>
              <a:r>
                <a:rPr lang="es-ES" dirty="0"/>
                <a:t>)</a:t>
              </a:r>
            </a:p>
          </p:txBody>
        </p:sp>
        <p:sp>
          <p:nvSpPr>
            <p:cNvPr id="22" name="Rectángulo: esquinas redondeadas 15">
              <a:extLst>
                <a:ext uri="{FF2B5EF4-FFF2-40B4-BE49-F238E27FC236}">
                  <a16:creationId xmlns:a16="http://schemas.microsoft.com/office/drawing/2014/main" id="{0476D0B6-BAFC-D109-F4FD-D9A1DD57F60F}"/>
                </a:ext>
              </a:extLst>
            </p:cNvPr>
            <p:cNvSpPr/>
            <p:nvPr/>
          </p:nvSpPr>
          <p:spPr>
            <a:xfrm>
              <a:off x="838200" y="4778817"/>
              <a:ext cx="2410691" cy="486662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err="1"/>
                <a:t>Hybrid</a:t>
              </a:r>
              <a:r>
                <a:rPr lang="es-ES"/>
                <a:t> (</a:t>
              </a:r>
              <a:r>
                <a:rPr lang="es-ES" err="1"/>
                <a:t>mains+storage</a:t>
              </a:r>
              <a:r>
                <a:rPr lang="es-ES"/>
                <a:t>)</a:t>
              </a:r>
            </a:p>
          </p:txBody>
        </p:sp>
        <p:pic>
          <p:nvPicPr>
            <p:cNvPr id="23" name="Picture 2" descr="Ilustración de Icono Wifi y más Vectores Libres de Derechos de Tecnología  inalámbrica - Tecnología inalámbrica, Ícono, Símbolo - iStock">
              <a:extLst>
                <a:ext uri="{FF2B5EF4-FFF2-40B4-BE49-F238E27FC236}">
                  <a16:creationId xmlns:a16="http://schemas.microsoft.com/office/drawing/2014/main" id="{A7583458-0A02-01E1-0115-EF796ECFE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79014" y="4402772"/>
              <a:ext cx="770530" cy="630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echa: a la derecha 17">
              <a:extLst>
                <a:ext uri="{FF2B5EF4-FFF2-40B4-BE49-F238E27FC236}">
                  <a16:creationId xmlns:a16="http://schemas.microsoft.com/office/drawing/2014/main" id="{F9CD1DDC-56FA-0649-56CD-E872053D1FB3}"/>
                </a:ext>
              </a:extLst>
            </p:cNvPr>
            <p:cNvSpPr/>
            <p:nvPr/>
          </p:nvSpPr>
          <p:spPr>
            <a:xfrm>
              <a:off x="3993447" y="4453769"/>
              <a:ext cx="415637" cy="55418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5" name="Picture 10" descr="Vatímetro EM111DIN Carlo Gavazzi | AutoSolar">
              <a:extLst>
                <a:ext uri="{FF2B5EF4-FFF2-40B4-BE49-F238E27FC236}">
                  <a16:creationId xmlns:a16="http://schemas.microsoft.com/office/drawing/2014/main" id="{01CB2A50-DC5C-4D29-A526-1F2DEDEABE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68" t="7677" r="23233" b="7070"/>
            <a:stretch/>
          </p:blipFill>
          <p:spPr bwMode="auto">
            <a:xfrm>
              <a:off x="4522863" y="3864153"/>
              <a:ext cx="811735" cy="1660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ángulo: esquinas redondeadas 19">
              <a:extLst>
                <a:ext uri="{FF2B5EF4-FFF2-40B4-BE49-F238E27FC236}">
                  <a16:creationId xmlns:a16="http://schemas.microsoft.com/office/drawing/2014/main" id="{AAB99059-246C-76E7-8CDE-BFBF5A5497A0}"/>
                </a:ext>
              </a:extLst>
            </p:cNvPr>
            <p:cNvSpPr/>
            <p:nvPr/>
          </p:nvSpPr>
          <p:spPr>
            <a:xfrm>
              <a:off x="5493494" y="4430277"/>
              <a:ext cx="1330036" cy="601165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/>
                <a:t>Energy</a:t>
              </a:r>
            </a:p>
            <a:p>
              <a:pPr algn="ctr"/>
              <a:r>
                <a:rPr lang="es-ES" dirty="0" err="1"/>
                <a:t>IoT</a:t>
              </a:r>
              <a:r>
                <a:rPr lang="es-ES" dirty="0"/>
                <a:t> (Data)</a:t>
              </a:r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8DC724D9-7DE3-1920-3BAD-0063A58DF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1314" y="2937883"/>
            <a:ext cx="3096372" cy="1973512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8233891A-CA58-60DB-2CCB-A36F1209B0F6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2A44E79-05B8-08AD-F981-413E50EEB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74B736C-9B5E-C691-F181-97B7DDE5B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640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75246-EB3D-08EB-18A3-EC77C458C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E998E-5801-4581-55A0-4332E0167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leg: Wind turbines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7DD38F-CD78-6914-9F1D-B526440E7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ym typeface="Wingdings" pitchFamily="2" charset="2"/>
              </a:rPr>
              <a:t>3 vertical-axis wind </a:t>
            </a:r>
            <a:r>
              <a:rPr lang="en-US" dirty="0">
                <a:sym typeface="Wingdings" pitchFamily="2" charset="2"/>
              </a:rPr>
              <a:t>turbines</a:t>
            </a:r>
          </a:p>
          <a:p>
            <a:pPr lvl="1"/>
            <a:r>
              <a:rPr lang="en-US" dirty="0">
                <a:sym typeface="Wingdings" pitchFamily="2" charset="2"/>
              </a:rPr>
              <a:t>2 drag design (</a:t>
            </a:r>
            <a:r>
              <a:rPr lang="en-US" dirty="0" err="1">
                <a:sym typeface="Wingdings" pitchFamily="2" charset="2"/>
              </a:rPr>
              <a:t>Savonius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r>
              <a:rPr lang="en-US" dirty="0">
                <a:sym typeface="Wingdings" pitchFamily="2" charset="2"/>
              </a:rPr>
              <a:t>1 lift design (</a:t>
            </a:r>
            <a:r>
              <a:rPr lang="en-US" dirty="0" err="1">
                <a:sym typeface="Wingdings" pitchFamily="2" charset="2"/>
              </a:rPr>
              <a:t>Darrieus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r>
              <a:rPr lang="en-US" dirty="0">
                <a:sym typeface="Wingdings" pitchFamily="2" charset="2"/>
              </a:rPr>
              <a:t>MPPT + battery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79D5F47-D67D-B49A-03B5-2630F2577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728871"/>
              </p:ext>
            </p:extLst>
          </p:nvPr>
        </p:nvGraphicFramePr>
        <p:xfrm>
          <a:off x="1385046" y="3429000"/>
          <a:ext cx="5985330" cy="98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2665">
                  <a:extLst>
                    <a:ext uri="{9D8B030D-6E8A-4147-A177-3AD203B41FA5}">
                      <a16:colId xmlns:a16="http://schemas.microsoft.com/office/drawing/2014/main" val="2068707923"/>
                    </a:ext>
                  </a:extLst>
                </a:gridCol>
                <a:gridCol w="2992665">
                  <a:extLst>
                    <a:ext uri="{9D8B030D-6E8A-4147-A177-3AD203B41FA5}">
                      <a16:colId xmlns:a16="http://schemas.microsoft.com/office/drawing/2014/main" val="735172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Value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554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Total power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solidFill>
                            <a:schemeClr val="tx1"/>
                          </a:solidFill>
                          <a:effectLst/>
                        </a:rPr>
                        <a:t>675 W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2804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Generated energy per day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1.62 kWh/</a:t>
                      </a:r>
                      <a:r>
                        <a:rPr lang="es-ES" sz="1200" kern="100" err="1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243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Generated energy per year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b="1" kern="100" dirty="0">
                          <a:solidFill>
                            <a:schemeClr val="tx1"/>
                          </a:solidFill>
                          <a:effectLst/>
                        </a:rPr>
                        <a:t>473.04 kWh/</a:t>
                      </a:r>
                      <a:r>
                        <a:rPr lang="es-ES" sz="1200" b="1" kern="100" dirty="0" err="1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endParaRPr lang="es-ES" sz="11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517043"/>
                  </a:ext>
                </a:extLst>
              </a:tr>
            </a:tbl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9F8495CC-6337-EF06-DA4D-BF0E3F17D792}"/>
              </a:ext>
            </a:extLst>
          </p:cNvPr>
          <p:cNvGrpSpPr/>
          <p:nvPr/>
        </p:nvGrpSpPr>
        <p:grpSpPr>
          <a:xfrm>
            <a:off x="1385046" y="4591740"/>
            <a:ext cx="5985330" cy="1660334"/>
            <a:chOff x="838200" y="3864153"/>
            <a:chExt cx="5985330" cy="1660334"/>
          </a:xfrm>
        </p:grpSpPr>
        <p:sp>
          <p:nvSpPr>
            <p:cNvPr id="6" name="Rectángulo: esquinas redondeadas 14">
              <a:extLst>
                <a:ext uri="{FF2B5EF4-FFF2-40B4-BE49-F238E27FC236}">
                  <a16:creationId xmlns:a16="http://schemas.microsoft.com/office/drawing/2014/main" id="{18C16A26-1188-9B65-13F5-B6739C077C83}"/>
                </a:ext>
              </a:extLst>
            </p:cNvPr>
            <p:cNvSpPr/>
            <p:nvPr/>
          </p:nvSpPr>
          <p:spPr>
            <a:xfrm>
              <a:off x="838201" y="4279263"/>
              <a:ext cx="2410690" cy="415057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/>
                <a:t>Standalone</a:t>
              </a:r>
              <a:r>
                <a:rPr lang="es-ES" dirty="0"/>
                <a:t> (</a:t>
              </a:r>
              <a:r>
                <a:rPr lang="es-ES" dirty="0" err="1"/>
                <a:t>storage</a:t>
              </a:r>
              <a:r>
                <a:rPr lang="es-ES" dirty="0"/>
                <a:t>)</a:t>
              </a:r>
            </a:p>
          </p:txBody>
        </p:sp>
        <p:sp>
          <p:nvSpPr>
            <p:cNvPr id="7" name="Rectángulo: esquinas redondeadas 15">
              <a:extLst>
                <a:ext uri="{FF2B5EF4-FFF2-40B4-BE49-F238E27FC236}">
                  <a16:creationId xmlns:a16="http://schemas.microsoft.com/office/drawing/2014/main" id="{E1711703-E3D1-4E75-C8B3-8AC501FAAB28}"/>
                </a:ext>
              </a:extLst>
            </p:cNvPr>
            <p:cNvSpPr/>
            <p:nvPr/>
          </p:nvSpPr>
          <p:spPr>
            <a:xfrm>
              <a:off x="838200" y="4778817"/>
              <a:ext cx="2410691" cy="486662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err="1"/>
                <a:t>Hybrid</a:t>
              </a:r>
              <a:r>
                <a:rPr lang="es-ES"/>
                <a:t> (</a:t>
              </a:r>
              <a:r>
                <a:rPr lang="es-ES" err="1"/>
                <a:t>mains+storage</a:t>
              </a:r>
              <a:r>
                <a:rPr lang="es-ES"/>
                <a:t>)</a:t>
              </a:r>
            </a:p>
          </p:txBody>
        </p:sp>
        <p:pic>
          <p:nvPicPr>
            <p:cNvPr id="8" name="Picture 2" descr="Ilustración de Icono Wifi y más Vectores Libres de Derechos de Tecnología  inalámbrica - Tecnología inalámbrica, Ícono, Símbolo - iStock">
              <a:extLst>
                <a:ext uri="{FF2B5EF4-FFF2-40B4-BE49-F238E27FC236}">
                  <a16:creationId xmlns:a16="http://schemas.microsoft.com/office/drawing/2014/main" id="{D510C6F7-5AD1-6BCB-DF85-0E292B1EA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79014" y="4402772"/>
              <a:ext cx="770530" cy="630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lecha: a la derecha 17">
              <a:extLst>
                <a:ext uri="{FF2B5EF4-FFF2-40B4-BE49-F238E27FC236}">
                  <a16:creationId xmlns:a16="http://schemas.microsoft.com/office/drawing/2014/main" id="{F7895E79-B1D7-743C-7F1D-EE232E3021A0}"/>
                </a:ext>
              </a:extLst>
            </p:cNvPr>
            <p:cNvSpPr/>
            <p:nvPr/>
          </p:nvSpPr>
          <p:spPr>
            <a:xfrm>
              <a:off x="3993447" y="4453769"/>
              <a:ext cx="415637" cy="55418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Picture 10" descr="Vatímetro EM111DIN Carlo Gavazzi | AutoSolar">
              <a:extLst>
                <a:ext uri="{FF2B5EF4-FFF2-40B4-BE49-F238E27FC236}">
                  <a16:creationId xmlns:a16="http://schemas.microsoft.com/office/drawing/2014/main" id="{981BE36D-A7D0-AF61-9699-4114354F00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68" t="7677" r="23233" b="7070"/>
            <a:stretch/>
          </p:blipFill>
          <p:spPr bwMode="auto">
            <a:xfrm>
              <a:off x="4522863" y="3864153"/>
              <a:ext cx="811735" cy="1660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ángulo: esquinas redondeadas 19">
              <a:extLst>
                <a:ext uri="{FF2B5EF4-FFF2-40B4-BE49-F238E27FC236}">
                  <a16:creationId xmlns:a16="http://schemas.microsoft.com/office/drawing/2014/main" id="{2D7F90E9-5EA0-4F30-A7DD-ED1492280B7C}"/>
                </a:ext>
              </a:extLst>
            </p:cNvPr>
            <p:cNvSpPr/>
            <p:nvPr/>
          </p:nvSpPr>
          <p:spPr>
            <a:xfrm>
              <a:off x="5493494" y="4430277"/>
              <a:ext cx="1330036" cy="601165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/>
                <a:t>Energy</a:t>
              </a:r>
            </a:p>
            <a:p>
              <a:pPr algn="ctr"/>
              <a:r>
                <a:rPr lang="es-ES" err="1"/>
                <a:t>IoT</a:t>
              </a:r>
              <a:r>
                <a:rPr lang="es-ES"/>
                <a:t> (Data)</a:t>
              </a:r>
            </a:p>
          </p:txBody>
        </p:sp>
      </p:grpSp>
      <p:pic>
        <p:nvPicPr>
          <p:cNvPr id="12" name="IMG_7229">
            <a:hlinkClick r:id="" action="ppaction://media"/>
            <a:extLst>
              <a:ext uri="{FF2B5EF4-FFF2-40B4-BE49-F238E27FC236}">
                <a16:creationId xmlns:a16="http://schemas.microsoft.com/office/drawing/2014/main" id="{100965FD-2C08-8021-3EE7-F89F3E2A4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6404" y="240402"/>
            <a:ext cx="244762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tren azul pasando por el campo&#10;&#10;El contenido generado por IA puede ser incorrecto.">
            <a:extLst>
              <a:ext uri="{FF2B5EF4-FFF2-40B4-BE49-F238E27FC236}">
                <a16:creationId xmlns:a16="http://schemas.microsoft.com/office/drawing/2014/main" id="{E0D9AB96-1BE0-2C21-C983-CCEA25351E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7" t="41108" r="22266" b="28571"/>
          <a:stretch>
            <a:fillRect/>
          </a:stretch>
        </p:blipFill>
        <p:spPr>
          <a:xfrm>
            <a:off x="9074031" y="1197008"/>
            <a:ext cx="3059073" cy="295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83E8F8F4-69C6-3E0C-A608-3C055D3CE0E4}"/>
              </a:ext>
            </a:extLst>
          </p:cNvPr>
          <p:cNvGrpSpPr/>
          <p:nvPr/>
        </p:nvGrpSpPr>
        <p:grpSpPr>
          <a:xfrm>
            <a:off x="8111177" y="3765754"/>
            <a:ext cx="3545563" cy="2151277"/>
            <a:chOff x="6442419" y="410357"/>
            <a:chExt cx="4816595" cy="3612446"/>
          </a:xfrm>
        </p:grpSpPr>
        <p:pic>
          <p:nvPicPr>
            <p:cNvPr id="15" name="Imagen 14" descr="Computadora de escritorio sobre superficie de madera&#10;&#10;El contenido generado por IA puede ser incorrecto.">
              <a:extLst>
                <a:ext uri="{FF2B5EF4-FFF2-40B4-BE49-F238E27FC236}">
                  <a16:creationId xmlns:a16="http://schemas.microsoft.com/office/drawing/2014/main" id="{3658ADCE-5C07-BD68-7D7A-BA4266A8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419" y="410357"/>
              <a:ext cx="4816595" cy="3612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Llamada de flecha hacia arriba 15">
              <a:extLst>
                <a:ext uri="{FF2B5EF4-FFF2-40B4-BE49-F238E27FC236}">
                  <a16:creationId xmlns:a16="http://schemas.microsoft.com/office/drawing/2014/main" id="{8B87C677-2F6B-F723-E430-27A0F558F904}"/>
                </a:ext>
              </a:extLst>
            </p:cNvPr>
            <p:cNvSpPr/>
            <p:nvPr/>
          </p:nvSpPr>
          <p:spPr>
            <a:xfrm>
              <a:off x="6442419" y="3144644"/>
              <a:ext cx="2051825" cy="878159"/>
            </a:xfrm>
            <a:prstGeom prst="upArrow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tx1"/>
                  </a:solidFill>
                </a:rPr>
                <a:t>MPPT</a:t>
              </a:r>
            </a:p>
          </p:txBody>
        </p:sp>
        <p:sp>
          <p:nvSpPr>
            <p:cNvPr id="17" name="Llamada de flecha hacia arriba 16">
              <a:extLst>
                <a:ext uri="{FF2B5EF4-FFF2-40B4-BE49-F238E27FC236}">
                  <a16:creationId xmlns:a16="http://schemas.microsoft.com/office/drawing/2014/main" id="{EBB3364C-7C93-0E79-69D4-CD16A9E4595E}"/>
                </a:ext>
              </a:extLst>
            </p:cNvPr>
            <p:cNvSpPr/>
            <p:nvPr/>
          </p:nvSpPr>
          <p:spPr>
            <a:xfrm>
              <a:off x="8724702" y="2266485"/>
              <a:ext cx="2051825" cy="878159"/>
            </a:xfrm>
            <a:prstGeom prst="upArrow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 dirty="0" err="1">
                  <a:solidFill>
                    <a:schemeClr val="tx1"/>
                  </a:solidFill>
                </a:rPr>
                <a:t>Electrical</a:t>
              </a:r>
              <a:r>
                <a:rPr lang="es-ES" sz="1400" b="1" dirty="0">
                  <a:solidFill>
                    <a:schemeClr val="tx1"/>
                  </a:solidFill>
                </a:rPr>
                <a:t> </a:t>
              </a:r>
              <a:r>
                <a:rPr lang="es-ES" sz="1400" b="1" dirty="0" err="1">
                  <a:solidFill>
                    <a:schemeClr val="tx1"/>
                  </a:solidFill>
                </a:rPr>
                <a:t>battery</a:t>
              </a:r>
              <a:endParaRPr lang="es-E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6475C08-7F21-6D9A-5A0F-AACAD3FFDD7F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6302FDEB-93C9-BDC7-3656-ED531AAC6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57F8CC85-436A-8CCD-C67F-C63A73E60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7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1AE6E-0170-A6C2-38C8-22DE9E2DF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9D404-5B60-A738-5C69-0E00D60F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leg: hydrokinetic turbines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DDEAA6-5165-EAAA-A64B-F77839507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Harness energy from an estuarine river.</a:t>
            </a:r>
          </a:p>
          <a:p>
            <a:r>
              <a:rPr lang="en-US" b="1" dirty="0">
                <a:sym typeface="Wingdings" pitchFamily="2" charset="2"/>
              </a:rPr>
              <a:t>2 vertical axis water turbines </a:t>
            </a:r>
            <a:r>
              <a:rPr lang="en-US" dirty="0">
                <a:sym typeface="Wingdings" pitchFamily="2" charset="2"/>
              </a:rPr>
              <a:t>(VAWT).</a:t>
            </a:r>
          </a:p>
          <a:p>
            <a:pPr lvl="1"/>
            <a:r>
              <a:rPr lang="en-US" dirty="0">
                <a:sym typeface="Wingdings" pitchFamily="2" charset="2"/>
              </a:rPr>
              <a:t>Drag type (</a:t>
            </a:r>
            <a:r>
              <a:rPr lang="en-US" dirty="0" err="1">
                <a:sym typeface="Wingdings" pitchFamily="2" charset="2"/>
              </a:rPr>
              <a:t>Savonius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r>
              <a:rPr lang="en-US" dirty="0">
                <a:sym typeface="Wingdings" pitchFamily="2" charset="2"/>
              </a:rPr>
              <a:t>Floating platform with MPPT + batteries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B08EEBD-55CF-7BC7-7964-B3B0602E1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394615"/>
              </p:ext>
            </p:extLst>
          </p:nvPr>
        </p:nvGraphicFramePr>
        <p:xfrm>
          <a:off x="1385046" y="3429000"/>
          <a:ext cx="5985330" cy="98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2665">
                  <a:extLst>
                    <a:ext uri="{9D8B030D-6E8A-4147-A177-3AD203B41FA5}">
                      <a16:colId xmlns:a16="http://schemas.microsoft.com/office/drawing/2014/main" val="2068707923"/>
                    </a:ext>
                  </a:extLst>
                </a:gridCol>
                <a:gridCol w="2992665">
                  <a:extLst>
                    <a:ext uri="{9D8B030D-6E8A-4147-A177-3AD203B41FA5}">
                      <a16:colId xmlns:a16="http://schemas.microsoft.com/office/drawing/2014/main" val="735172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Value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554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Total power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>
                          <a:solidFill>
                            <a:schemeClr val="tx1"/>
                          </a:solidFill>
                          <a:effectLst/>
                        </a:rPr>
                        <a:t>200 W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2804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Generated</a:t>
                      </a:r>
                      <a:r>
                        <a:rPr lang="es-ES" sz="12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energy</a:t>
                      </a:r>
                      <a:r>
                        <a:rPr lang="es-ES" sz="1200" kern="100" dirty="0">
                          <a:solidFill>
                            <a:schemeClr val="tx1"/>
                          </a:solidFill>
                          <a:effectLst/>
                        </a:rPr>
                        <a:t> per </a:t>
                      </a: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240 </a:t>
                      </a:r>
                      <a:r>
                        <a:rPr lang="es-ES" sz="1200" kern="100" err="1">
                          <a:solidFill>
                            <a:schemeClr val="tx1"/>
                          </a:solidFill>
                          <a:effectLst/>
                        </a:rPr>
                        <a:t>Wh</a:t>
                      </a: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s-ES" sz="1200" kern="100" err="1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243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Generated energy per year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b="1" kern="100" dirty="0">
                          <a:solidFill>
                            <a:schemeClr val="tx1"/>
                          </a:solidFill>
                          <a:effectLst/>
                        </a:rPr>
                        <a:t>135.55 kWh/</a:t>
                      </a:r>
                      <a:r>
                        <a:rPr lang="es-ES" sz="1200" b="1" kern="100" dirty="0" err="1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endParaRPr lang="es-ES" sz="11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517043"/>
                  </a:ext>
                </a:extLst>
              </a:tr>
            </a:tbl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id="{F4D6CE18-768F-5520-903F-AC453A452C0F}"/>
              </a:ext>
            </a:extLst>
          </p:cNvPr>
          <p:cNvGrpSpPr/>
          <p:nvPr/>
        </p:nvGrpSpPr>
        <p:grpSpPr>
          <a:xfrm>
            <a:off x="1385046" y="4591740"/>
            <a:ext cx="5985330" cy="1660334"/>
            <a:chOff x="838200" y="3864153"/>
            <a:chExt cx="5985330" cy="1660334"/>
          </a:xfrm>
        </p:grpSpPr>
        <p:sp>
          <p:nvSpPr>
            <p:cNvPr id="6" name="Rectángulo: esquinas redondeadas 14">
              <a:extLst>
                <a:ext uri="{FF2B5EF4-FFF2-40B4-BE49-F238E27FC236}">
                  <a16:creationId xmlns:a16="http://schemas.microsoft.com/office/drawing/2014/main" id="{84DED1DD-0D60-FF42-4891-1A172CBDAB6C}"/>
                </a:ext>
              </a:extLst>
            </p:cNvPr>
            <p:cNvSpPr/>
            <p:nvPr/>
          </p:nvSpPr>
          <p:spPr>
            <a:xfrm>
              <a:off x="838201" y="4279263"/>
              <a:ext cx="2410690" cy="415057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/>
                <a:t>Standalone</a:t>
              </a:r>
              <a:r>
                <a:rPr lang="es-ES" dirty="0"/>
                <a:t> (</a:t>
              </a:r>
              <a:r>
                <a:rPr lang="es-ES" dirty="0" err="1"/>
                <a:t>storage</a:t>
              </a:r>
              <a:r>
                <a:rPr lang="es-ES" dirty="0"/>
                <a:t>)</a:t>
              </a:r>
            </a:p>
          </p:txBody>
        </p:sp>
        <p:sp>
          <p:nvSpPr>
            <p:cNvPr id="7" name="Rectángulo: esquinas redondeadas 15">
              <a:extLst>
                <a:ext uri="{FF2B5EF4-FFF2-40B4-BE49-F238E27FC236}">
                  <a16:creationId xmlns:a16="http://schemas.microsoft.com/office/drawing/2014/main" id="{8652BA9F-C61A-3E11-6E7F-EE9179C0AC16}"/>
                </a:ext>
              </a:extLst>
            </p:cNvPr>
            <p:cNvSpPr/>
            <p:nvPr/>
          </p:nvSpPr>
          <p:spPr>
            <a:xfrm>
              <a:off x="838200" y="4778817"/>
              <a:ext cx="2410691" cy="486662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err="1"/>
                <a:t>Hybrid</a:t>
              </a:r>
              <a:r>
                <a:rPr lang="es-ES"/>
                <a:t> (</a:t>
              </a:r>
              <a:r>
                <a:rPr lang="es-ES" err="1"/>
                <a:t>mains+storage</a:t>
              </a:r>
              <a:r>
                <a:rPr lang="es-ES"/>
                <a:t>)</a:t>
              </a:r>
            </a:p>
          </p:txBody>
        </p:sp>
        <p:pic>
          <p:nvPicPr>
            <p:cNvPr id="8" name="Picture 2" descr="Ilustración de Icono Wifi y más Vectores Libres de Derechos de Tecnología  inalámbrica - Tecnología inalámbrica, Ícono, Símbolo - iStock">
              <a:extLst>
                <a:ext uri="{FF2B5EF4-FFF2-40B4-BE49-F238E27FC236}">
                  <a16:creationId xmlns:a16="http://schemas.microsoft.com/office/drawing/2014/main" id="{D5B940C3-BC67-9BF2-DB1B-92C8F5B2C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79014" y="4402772"/>
              <a:ext cx="770530" cy="630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lecha: a la derecha 17">
              <a:extLst>
                <a:ext uri="{FF2B5EF4-FFF2-40B4-BE49-F238E27FC236}">
                  <a16:creationId xmlns:a16="http://schemas.microsoft.com/office/drawing/2014/main" id="{89BAD047-B61A-ADFA-6CA1-2F90E33D9D1C}"/>
                </a:ext>
              </a:extLst>
            </p:cNvPr>
            <p:cNvSpPr/>
            <p:nvPr/>
          </p:nvSpPr>
          <p:spPr>
            <a:xfrm>
              <a:off x="3993447" y="4453769"/>
              <a:ext cx="415637" cy="55418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" name="Picture 10" descr="Vatímetro EM111DIN Carlo Gavazzi | AutoSolar">
              <a:extLst>
                <a:ext uri="{FF2B5EF4-FFF2-40B4-BE49-F238E27FC236}">
                  <a16:creationId xmlns:a16="http://schemas.microsoft.com/office/drawing/2014/main" id="{64C86560-5477-219C-0467-6565A95D2B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68" t="7677" r="23233" b="7070"/>
            <a:stretch/>
          </p:blipFill>
          <p:spPr bwMode="auto">
            <a:xfrm>
              <a:off x="4522863" y="3864153"/>
              <a:ext cx="811735" cy="1660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ángulo: esquinas redondeadas 19">
              <a:extLst>
                <a:ext uri="{FF2B5EF4-FFF2-40B4-BE49-F238E27FC236}">
                  <a16:creationId xmlns:a16="http://schemas.microsoft.com/office/drawing/2014/main" id="{9DBBF6EB-6DB5-46A1-726C-FE4B5A08660C}"/>
                </a:ext>
              </a:extLst>
            </p:cNvPr>
            <p:cNvSpPr/>
            <p:nvPr/>
          </p:nvSpPr>
          <p:spPr>
            <a:xfrm>
              <a:off x="5493494" y="4430277"/>
              <a:ext cx="1330036" cy="601165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/>
                <a:t>Energy</a:t>
              </a:r>
            </a:p>
            <a:p>
              <a:pPr algn="ctr"/>
              <a:r>
                <a:rPr lang="es-ES" err="1"/>
                <a:t>IoT</a:t>
              </a:r>
              <a:r>
                <a:rPr lang="es-ES"/>
                <a:t> (Data)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34F29DFD-E314-D481-6351-0F1630C59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/>
          <a:stretch>
            <a:fillRect/>
          </a:stretch>
        </p:blipFill>
        <p:spPr>
          <a:xfrm flipH="1">
            <a:off x="8048714" y="3515832"/>
            <a:ext cx="3323463" cy="285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G_7295">
            <a:hlinkClick r:id="" action="ppaction://media"/>
            <a:extLst>
              <a:ext uri="{FF2B5EF4-FFF2-40B4-BE49-F238E27FC236}">
                <a16:creationId xmlns:a16="http://schemas.microsoft.com/office/drawing/2014/main" id="{1D60E022-7C71-6246-5F73-CEC7867998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8004" y="1292169"/>
            <a:ext cx="4484884" cy="2522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5D1F3E88-6540-00E9-FA16-9DFB7DFFD3F8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C69576C4-C292-EFC3-C310-4E1A6021D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4DD1EE6-F62C-7F98-C254-508F4F3CA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568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7BE84-C503-8A02-4FE0-DD3123A7B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C769C-48F7-B758-A234-27B76998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7" y="115144"/>
            <a:ext cx="8122748" cy="1325563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leg: storage PAT system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482460-BCEE-41E4-2600-4F7B21800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ym typeface="Wingdings" pitchFamily="2" charset="2"/>
              </a:rPr>
              <a:t>Pump-As-Turbine</a:t>
            </a:r>
            <a:r>
              <a:rPr lang="en-US" dirty="0">
                <a:sym typeface="Wingdings" pitchFamily="2" charset="2"/>
              </a:rPr>
              <a:t> simulator</a:t>
            </a:r>
          </a:p>
          <a:p>
            <a:pPr lvl="1"/>
            <a:r>
              <a:rPr lang="en-US" dirty="0">
                <a:sym typeface="Wingdings" pitchFamily="2" charset="2"/>
              </a:rPr>
              <a:t>Water tank.</a:t>
            </a:r>
          </a:p>
          <a:p>
            <a:pPr lvl="1"/>
            <a:r>
              <a:rPr lang="en-US" dirty="0">
                <a:sym typeface="Wingdings" pitchFamily="2" charset="2"/>
              </a:rPr>
              <a:t>Pressure elevator device.</a:t>
            </a:r>
          </a:p>
          <a:p>
            <a:pPr lvl="1"/>
            <a:r>
              <a:rPr lang="en-US" dirty="0">
                <a:sym typeface="Wingdings" pitchFamily="2" charset="2"/>
              </a:rPr>
              <a:t>Pipeline turbine.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DFB0F72-B158-F8D9-5203-2851370F5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022311"/>
              </p:ext>
            </p:extLst>
          </p:nvPr>
        </p:nvGraphicFramePr>
        <p:xfrm>
          <a:off x="1385046" y="3429000"/>
          <a:ext cx="5985330" cy="989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2665">
                  <a:extLst>
                    <a:ext uri="{9D8B030D-6E8A-4147-A177-3AD203B41FA5}">
                      <a16:colId xmlns:a16="http://schemas.microsoft.com/office/drawing/2014/main" val="2068707923"/>
                    </a:ext>
                  </a:extLst>
                </a:gridCol>
                <a:gridCol w="2992665">
                  <a:extLst>
                    <a:ext uri="{9D8B030D-6E8A-4147-A177-3AD203B41FA5}">
                      <a16:colId xmlns:a16="http://schemas.microsoft.com/office/drawing/2014/main" val="735172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 dirty="0" err="1">
                          <a:solidFill>
                            <a:schemeClr val="tx1"/>
                          </a:solidFill>
                          <a:effectLst/>
                        </a:rPr>
                        <a:t>Value</a:t>
                      </a:r>
                      <a:endParaRPr lang="es-ES" sz="11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554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Total power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200 W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2804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Generated energy per day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480 </a:t>
                      </a:r>
                      <a:r>
                        <a:rPr lang="es-ES" sz="1200" kern="100" err="1">
                          <a:solidFill>
                            <a:schemeClr val="tx1"/>
                          </a:solidFill>
                          <a:effectLst/>
                        </a:rPr>
                        <a:t>Wh</a:t>
                      </a:r>
                      <a:r>
                        <a:rPr lang="es-ES" sz="1200" kern="10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s-ES" sz="1200" kern="100" err="1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243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Generated energy per year</a:t>
                      </a:r>
                      <a:endParaRPr lang="es-E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200" b="1" kern="100" dirty="0">
                          <a:solidFill>
                            <a:schemeClr val="tx1"/>
                          </a:solidFill>
                          <a:effectLst/>
                        </a:rPr>
                        <a:t>140.16 kWh/</a:t>
                      </a:r>
                      <a:r>
                        <a:rPr lang="es-ES" sz="1200" b="1" kern="100" dirty="0" err="1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endParaRPr lang="es-ES" sz="11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517043"/>
                  </a:ext>
                </a:extLst>
              </a:tr>
            </a:tbl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23CC88EC-6314-B171-DB0E-6AF471B260C4}"/>
              </a:ext>
            </a:extLst>
          </p:cNvPr>
          <p:cNvGrpSpPr/>
          <p:nvPr/>
        </p:nvGrpSpPr>
        <p:grpSpPr>
          <a:xfrm>
            <a:off x="1385046" y="4591740"/>
            <a:ext cx="5985330" cy="1660334"/>
            <a:chOff x="838200" y="3864153"/>
            <a:chExt cx="5985330" cy="1660334"/>
          </a:xfrm>
        </p:grpSpPr>
        <p:sp>
          <p:nvSpPr>
            <p:cNvPr id="8" name="Rectángulo: esquinas redondeadas 14">
              <a:extLst>
                <a:ext uri="{FF2B5EF4-FFF2-40B4-BE49-F238E27FC236}">
                  <a16:creationId xmlns:a16="http://schemas.microsoft.com/office/drawing/2014/main" id="{E0C55FAF-D32C-CE73-8B14-18CD948C05AF}"/>
                </a:ext>
              </a:extLst>
            </p:cNvPr>
            <p:cNvSpPr/>
            <p:nvPr/>
          </p:nvSpPr>
          <p:spPr>
            <a:xfrm>
              <a:off x="838201" y="4279263"/>
              <a:ext cx="2410690" cy="415057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err="1"/>
                <a:t>Standalone</a:t>
              </a:r>
              <a:r>
                <a:rPr lang="es-ES" dirty="0"/>
                <a:t> (</a:t>
              </a:r>
              <a:r>
                <a:rPr lang="es-ES" dirty="0" err="1"/>
                <a:t>storage</a:t>
              </a:r>
              <a:r>
                <a:rPr lang="es-ES" dirty="0"/>
                <a:t>)</a:t>
              </a:r>
            </a:p>
          </p:txBody>
        </p:sp>
        <p:sp>
          <p:nvSpPr>
            <p:cNvPr id="9" name="Rectángulo: esquinas redondeadas 15">
              <a:extLst>
                <a:ext uri="{FF2B5EF4-FFF2-40B4-BE49-F238E27FC236}">
                  <a16:creationId xmlns:a16="http://schemas.microsoft.com/office/drawing/2014/main" id="{FEA83021-A7F8-ECEC-F458-607C12AE48A7}"/>
                </a:ext>
              </a:extLst>
            </p:cNvPr>
            <p:cNvSpPr/>
            <p:nvPr/>
          </p:nvSpPr>
          <p:spPr>
            <a:xfrm>
              <a:off x="838200" y="4778817"/>
              <a:ext cx="2410691" cy="486662"/>
            </a:xfrm>
            <a:prstGeom prst="round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err="1"/>
                <a:t>Hybrid</a:t>
              </a:r>
              <a:r>
                <a:rPr lang="es-ES"/>
                <a:t> (</a:t>
              </a:r>
              <a:r>
                <a:rPr lang="es-ES" err="1"/>
                <a:t>mains+storage</a:t>
              </a:r>
              <a:r>
                <a:rPr lang="es-ES"/>
                <a:t>)</a:t>
              </a:r>
            </a:p>
          </p:txBody>
        </p:sp>
        <p:pic>
          <p:nvPicPr>
            <p:cNvPr id="10" name="Picture 2" descr="Ilustración de Icono Wifi y más Vectores Libres de Derechos de Tecnología  inalámbrica - Tecnología inalámbrica, Ícono, Símbolo - iStock">
              <a:extLst>
                <a:ext uri="{FF2B5EF4-FFF2-40B4-BE49-F238E27FC236}">
                  <a16:creationId xmlns:a16="http://schemas.microsoft.com/office/drawing/2014/main" id="{0D8D19D2-E5A5-B55D-C19F-781B9A445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79014" y="4402772"/>
              <a:ext cx="770530" cy="630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lecha: a la derecha 17">
              <a:extLst>
                <a:ext uri="{FF2B5EF4-FFF2-40B4-BE49-F238E27FC236}">
                  <a16:creationId xmlns:a16="http://schemas.microsoft.com/office/drawing/2014/main" id="{747AE0E4-042B-1A9D-F8E5-EEC5DF83D482}"/>
                </a:ext>
              </a:extLst>
            </p:cNvPr>
            <p:cNvSpPr/>
            <p:nvPr/>
          </p:nvSpPr>
          <p:spPr>
            <a:xfrm>
              <a:off x="3993447" y="4453769"/>
              <a:ext cx="415637" cy="55418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" name="Picture 10" descr="Vatímetro EM111DIN Carlo Gavazzi | AutoSolar">
              <a:extLst>
                <a:ext uri="{FF2B5EF4-FFF2-40B4-BE49-F238E27FC236}">
                  <a16:creationId xmlns:a16="http://schemas.microsoft.com/office/drawing/2014/main" id="{6D4B5997-9D1C-9668-2BE0-49945304A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68" t="7677" r="23233" b="7070"/>
            <a:stretch/>
          </p:blipFill>
          <p:spPr bwMode="auto">
            <a:xfrm>
              <a:off x="4522863" y="3864153"/>
              <a:ext cx="811735" cy="1660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ángulo: esquinas redondeadas 19">
              <a:extLst>
                <a:ext uri="{FF2B5EF4-FFF2-40B4-BE49-F238E27FC236}">
                  <a16:creationId xmlns:a16="http://schemas.microsoft.com/office/drawing/2014/main" id="{F4FB3353-8452-1360-EA40-DEDAD8AF3215}"/>
                </a:ext>
              </a:extLst>
            </p:cNvPr>
            <p:cNvSpPr/>
            <p:nvPr/>
          </p:nvSpPr>
          <p:spPr>
            <a:xfrm>
              <a:off x="5493494" y="4430277"/>
              <a:ext cx="1330036" cy="601165"/>
            </a:xfrm>
            <a:prstGeom prst="round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/>
                <a:t>Energy</a:t>
              </a:r>
            </a:p>
            <a:p>
              <a:pPr algn="ctr"/>
              <a:r>
                <a:rPr lang="es-ES" err="1"/>
                <a:t>IoT</a:t>
              </a:r>
              <a:r>
                <a:rPr lang="es-ES"/>
                <a:t> (Data)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E4579BE6-491F-BEC4-BAFA-706745B38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376" y="1690503"/>
            <a:ext cx="4801086" cy="446683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D2A89D7D-188B-73ED-1AE8-ADABB794281D}"/>
              </a:ext>
            </a:extLst>
          </p:cNvPr>
          <p:cNvGrpSpPr/>
          <p:nvPr/>
        </p:nvGrpSpPr>
        <p:grpSpPr>
          <a:xfrm>
            <a:off x="1064172" y="6399540"/>
            <a:ext cx="5445373" cy="419045"/>
            <a:chOff x="1064172" y="6399540"/>
            <a:chExt cx="5445373" cy="41904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283923F-8AD9-D3D2-6694-52705D725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4172" y="6399540"/>
              <a:ext cx="3544354" cy="419045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7DD59A96-0FED-6786-4B5F-BDE41753E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0689"/>
            <a:stretch>
              <a:fillRect/>
            </a:stretch>
          </p:blipFill>
          <p:spPr>
            <a:xfrm>
              <a:off x="4608526" y="6399540"/>
              <a:ext cx="1901019" cy="41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448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161e47-03ca-44db-8db8-43d830e752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42FC2CEBC37441B2E076DB0739BDCA" ma:contentTypeVersion="13" ma:contentTypeDescription="Crée un document." ma:contentTypeScope="" ma:versionID="3837840a7ddda72898313e7d086ba638">
  <xsd:schema xmlns:xsd="http://www.w3.org/2001/XMLSchema" xmlns:xs="http://www.w3.org/2001/XMLSchema" xmlns:p="http://schemas.microsoft.com/office/2006/metadata/properties" xmlns:ns2="f2161e47-03ca-44db-8db8-43d830e752be" targetNamespace="http://schemas.microsoft.com/office/2006/metadata/properties" ma:root="true" ma:fieldsID="dbf1727848776fb09f5cb4ecd309146b" ns2:_="">
    <xsd:import namespace="f2161e47-03ca-44db-8db8-43d830e752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161e47-03ca-44db-8db8-43d830e752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a9d1d18e-c523-4ee0-ac5d-a4f4629630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059EBE-6B2D-499E-92C8-D2A39F79607C}">
  <ds:schemaRefs>
    <ds:schemaRef ds:uri="http://schemas.microsoft.com/office/2006/metadata/properties"/>
    <ds:schemaRef ds:uri="http://schemas.microsoft.com/office/infopath/2007/PartnerControls"/>
    <ds:schemaRef ds:uri="19a0e23f-8ea2-47d3-9c4a-289ad5e5d3a0"/>
    <ds:schemaRef ds:uri="83356022-550b-4cc0-aac6-d58adf58d99f"/>
  </ds:schemaRefs>
</ds:datastoreItem>
</file>

<file path=customXml/itemProps2.xml><?xml version="1.0" encoding="utf-8"?>
<ds:datastoreItem xmlns:ds="http://schemas.openxmlformats.org/officeDocument/2006/customXml" ds:itemID="{CD22B40B-5F89-4003-AD9B-21DC2FA505DE}"/>
</file>

<file path=customXml/itemProps3.xml><?xml version="1.0" encoding="utf-8"?>
<ds:datastoreItem xmlns:ds="http://schemas.openxmlformats.org/officeDocument/2006/customXml" ds:itemID="{394370F8-616C-40A5-A09B-6F79C54AE2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683</Words>
  <Application>Microsoft Office PowerPoint</Application>
  <PresentationFormat>Grand écran</PresentationFormat>
  <Paragraphs>166</Paragraphs>
  <Slides>15</Slides>
  <Notes>2</Notes>
  <HiddenSlides>0</HiddenSlides>
  <MMClips>2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Présentation PowerPoint</vt:lpstr>
      <vt:lpstr>Índex</vt:lpstr>
      <vt:lpstr>Energy transition: challenge of flexibility</vt:lpstr>
      <vt:lpstr>Small-scale renewables, large-scale impact</vt:lpstr>
      <vt:lpstr>HY4RES in one picture</vt:lpstr>
      <vt:lpstr>1st leg: solar system</vt:lpstr>
      <vt:lpstr>2nd leg: Wind turbines</vt:lpstr>
      <vt:lpstr>3rd leg: hydrokinetic turbines</vt:lpstr>
      <vt:lpstr>4th leg: storage PAT system</vt:lpstr>
      <vt:lpstr>Balancing the renewable mix</vt:lpstr>
      <vt:lpstr>Internet of Energy: the brain of HY4RES</vt:lpstr>
      <vt:lpstr>From data to decisions</vt:lpstr>
      <vt:lpstr>Main challenges</vt:lpstr>
      <vt:lpstr>Achieved gaps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IngHidraulica</cp:lastModifiedBy>
  <cp:revision>64</cp:revision>
  <dcterms:created xsi:type="dcterms:W3CDTF">2021-02-17T02:31:40Z</dcterms:created>
  <dcterms:modified xsi:type="dcterms:W3CDTF">2026-06-24T13:29:07Z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0x010100C442FC2CEBC37441B2E076DB0739BDCA</vt:lpwstr>
  </property>
  <property fmtid="{D5CDD505-2E9C-101B-9397-08002B2CF9AE}" pid="3" name="MediaServiceImageTags">
    <vt:lpwstr/>
  </property>
</Properties>
</file>